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40"/>
  </p:notesMasterIdLst>
  <p:sldIdLst>
    <p:sldId id="340" r:id="rId2"/>
    <p:sldId id="341" r:id="rId3"/>
    <p:sldId id="257" r:id="rId4"/>
    <p:sldId id="258" r:id="rId5"/>
    <p:sldId id="317" r:id="rId6"/>
    <p:sldId id="259" r:id="rId7"/>
    <p:sldId id="260" r:id="rId8"/>
    <p:sldId id="292" r:id="rId9"/>
    <p:sldId id="261" r:id="rId10"/>
    <p:sldId id="262" r:id="rId11"/>
    <p:sldId id="315" r:id="rId12"/>
    <p:sldId id="264" r:id="rId13"/>
    <p:sldId id="265" r:id="rId14"/>
    <p:sldId id="266" r:id="rId15"/>
    <p:sldId id="306" r:id="rId16"/>
    <p:sldId id="268" r:id="rId17"/>
    <p:sldId id="269" r:id="rId18"/>
    <p:sldId id="307" r:id="rId19"/>
    <p:sldId id="270" r:id="rId20"/>
    <p:sldId id="271"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48" r:id="rId37"/>
    <p:sldId id="344" r:id="rId38"/>
    <p:sldId id="34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6404" autoAdjust="0"/>
  </p:normalViewPr>
  <p:slideViewPr>
    <p:cSldViewPr>
      <p:cViewPr varScale="1">
        <p:scale>
          <a:sx n="70" d="100"/>
          <a:sy n="70" d="100"/>
        </p:scale>
        <p:origin x="76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2DC19-C151-4F05-9B72-0D4C099002A1}" type="datetimeFigureOut">
              <a:rPr lang="en-US" smtClean="0"/>
              <a:pPr/>
              <a:t>8/28/2022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201D1-D005-48FD-B587-DECFD927E8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201D1-D005-48FD-B587-DECFD927E8B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31C40A63-D7DA-4D77-B0FA-1B173C58872F}" type="datetimeFigureOut">
              <a:rPr lang="en-US" smtClean="0"/>
              <a:pPr/>
              <a:t>8/28/2022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CE10C52-B557-4DF9-ABF5-5BD344CEFC27}" type="slidenum">
              <a:rPr lang="en-US" smtClean="0"/>
              <a:pPr/>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936779275"/>
      </p:ext>
    </p:extLst>
  </p:cSld>
  <p:clrMapOvr>
    <a:masterClrMapping/>
  </p:clrMapOvr>
  <p:extLst mod="1">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40A63-D7DA-4D77-B0FA-1B173C58872F}"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24673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1C40A63-D7DA-4D77-B0FA-1B173C58872F}" type="datetimeFigureOut">
              <a:rPr lang="en-US" smtClean="0"/>
              <a:pPr/>
              <a:t>8/28/2022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CE10C52-B557-4DF9-ABF5-5BD344CEFC27}" type="slidenum">
              <a:rPr lang="en-US" smtClean="0"/>
              <a:pPr/>
              <a:t>‹#›</a:t>
            </a:fld>
            <a:endParaRPr lang="en-US"/>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8411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40A63-D7DA-4D77-B0FA-1B173C58872F}"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24962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1C40A63-D7DA-4D77-B0FA-1B173C58872F}" type="datetimeFigureOut">
              <a:rPr lang="en-US" smtClean="0"/>
              <a:pPr/>
              <a:t>8/28/2022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CE10C52-B557-4DF9-ABF5-5BD344CEFC27}" type="slidenum">
              <a:rPr lang="en-US" smtClean="0"/>
              <a:pPr/>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370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C40A63-D7DA-4D77-B0FA-1B173C58872F}"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41460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C40A63-D7DA-4D77-B0FA-1B173C58872F}" type="datetimeFigureOut">
              <a:rPr lang="en-US" smtClean="0"/>
              <a:pPr/>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248149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C40A63-D7DA-4D77-B0FA-1B173C58872F}" type="datetimeFigureOut">
              <a:rPr lang="en-US" smtClean="0"/>
              <a:pPr/>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28701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31C40A63-D7DA-4D77-B0FA-1B173C58872F}" type="datetimeFigureOut">
              <a:rPr lang="en-US" smtClean="0"/>
              <a:pPr/>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10C52-B557-4DF9-ABF5-5BD344CEFC27}" type="slidenum">
              <a:rPr lang="en-US" smtClean="0"/>
              <a:pPr/>
              <a:t>‹#›</a:t>
            </a:fld>
            <a:endParaRPr lang="en-US"/>
          </a:p>
        </p:txBody>
      </p:sp>
    </p:spTree>
    <p:extLst>
      <p:ext uri="{BB962C8B-B14F-4D97-AF65-F5344CB8AC3E}">
        <p14:creationId xmlns:p14="http://schemas.microsoft.com/office/powerpoint/2010/main" val="2665347225"/>
      </p:ext>
    </p:extLst>
  </p:cSld>
  <p:clrMapOvr>
    <a:masterClrMapping/>
  </p:clrMapOvr>
  <p:extLst mod="1">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1C40A63-D7DA-4D77-B0FA-1B173C58872F}" type="datetimeFigureOut">
              <a:rPr lang="en-US" smtClean="0"/>
              <a:pPr/>
              <a:t>8/28/2022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CE10C52-B557-4DF9-ABF5-5BD344CEFC27}" type="slidenum">
              <a:rPr lang="en-US" smtClean="0"/>
              <a:pPr/>
              <a:t>‹#›</a:t>
            </a:fld>
            <a:endParaRPr lang="en-US"/>
          </a:p>
        </p:txBody>
      </p:sp>
    </p:spTree>
    <p:extLst>
      <p:ext uri="{BB962C8B-B14F-4D97-AF65-F5344CB8AC3E}">
        <p14:creationId xmlns:p14="http://schemas.microsoft.com/office/powerpoint/2010/main" val="4169176834"/>
      </p:ext>
    </p:extLst>
  </p:cSld>
  <p:clrMapOvr>
    <a:masterClrMapping/>
  </p:clrMapOvr>
  <p:extLst mod="1">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1C40A63-D7DA-4D77-B0FA-1B173C58872F}" type="datetimeFigureOut">
              <a:rPr lang="en-US" smtClean="0"/>
              <a:pPr/>
              <a:t>8/28/2022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CE10C52-B557-4DF9-ABF5-5BD344CEFC27}" type="slidenum">
              <a:rPr lang="en-US" smtClean="0"/>
              <a:pPr/>
              <a:t>‹#›</a:t>
            </a:fld>
            <a:endParaRPr lang="en-US"/>
          </a:p>
        </p:txBody>
      </p:sp>
    </p:spTree>
    <p:extLst>
      <p:ext uri="{BB962C8B-B14F-4D97-AF65-F5344CB8AC3E}">
        <p14:creationId xmlns:p14="http://schemas.microsoft.com/office/powerpoint/2010/main" val="381991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1C40A63-D7DA-4D77-B0FA-1B173C58872F}" type="datetimeFigureOut">
              <a:rPr lang="en-US" smtClean="0"/>
              <a:pPr/>
              <a:t>8/28/2022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CE10C52-B557-4DF9-ABF5-5BD344CEFC27}" type="slidenum">
              <a:rPr lang="en-US" smtClean="0"/>
              <a:pPr/>
              <a:t>‹#›</a:t>
            </a:fld>
            <a:endParaRPr lang="en-US"/>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12781"/>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536">
          <p15:clr>
            <a:srgbClr val="F26B43"/>
          </p15:clr>
        </p15:guide>
        <p15:guide id="10" pos="2464" userDrawn="1">
          <p15:clr>
            <a:srgbClr val="F26B43"/>
          </p15:clr>
        </p15:guide>
        <p15:guide id="11" pos="5888" userDrawn="1">
          <p15:clr>
            <a:srgbClr val="F26B43"/>
          </p15:clr>
        </p15:guide>
        <p15:guide id="12" pos="6400" userDrawn="1">
          <p15:clr>
            <a:srgbClr val="F26B43"/>
          </p15:clr>
        </p15:guide>
        <p15:guide id="13" pos="9824" userDrawn="1">
          <p15:clr>
            <a:srgbClr val="F26B43"/>
          </p15:clr>
        </p15:guide>
        <p15:guide id="14" pos="320" userDrawn="1">
          <p15:clr>
            <a:srgbClr val="F26B43"/>
          </p15:clr>
        </p15:guide>
        <p15:guide id="15" pos="1848" userDrawn="1">
          <p15:clr>
            <a:srgbClr val="F26B43"/>
          </p15:clr>
        </p15:guide>
        <p15:guide id="16" orient="horz" pos="3960" userDrawn="1">
          <p15:clr>
            <a:srgbClr val="F26B43"/>
          </p15:clr>
        </p15:guide>
        <p15:guide id="17" orient="horz" pos="3840" userDrawn="1">
          <p15:clr>
            <a:srgbClr val="F26B43"/>
          </p15:clr>
        </p15:guide>
        <p15:guide id="18" pos="4416" userDrawn="1">
          <p15:clr>
            <a:srgbClr val="F26B43"/>
          </p15:clr>
        </p15:guide>
        <p15:guide id="19" pos="4800" userDrawn="1">
          <p15:clr>
            <a:srgbClr val="F26B43"/>
          </p15:clr>
        </p15:guide>
        <p15:guide id="20" orient="horz" pos="360" userDrawn="1">
          <p15:clr>
            <a:srgbClr val="F26B43"/>
          </p15:clr>
        </p15:guide>
        <p15:guide id="21" pos="7368" userDrawn="1">
          <p15:clr>
            <a:srgbClr val="F26B43"/>
          </p15:clr>
        </p15:guide>
        <p15:guide id="22" pos="240" userDrawn="1">
          <p15:clr>
            <a:srgbClr val="F26B43"/>
          </p15:clr>
        </p15:guide>
        <p15:guide id="2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2877619" y="3048000"/>
            <a:ext cx="7975276" cy="523220"/>
          </a:xfrm>
          <a:prstGeom prst="rect">
            <a:avLst/>
          </a:prstGeom>
          <a:noFill/>
        </p:spPr>
        <p:txBody>
          <a:bodyPr wrap="square" rtlCol="0">
            <a:spAutoFit/>
          </a:bodyPr>
          <a:lstStyle/>
          <a:p>
            <a:r>
              <a:rPr lang="en-US" sz="2800" dirty="0">
                <a:latin typeface="Book Antiqua" panose="02040602050305030304" pitchFamily="18" charset="0"/>
              </a:rPr>
              <a:t>TITLE OF THE </a:t>
            </a:r>
            <a:r>
              <a:rPr lang="en-US" sz="2800" dirty="0" smtClean="0">
                <a:latin typeface="Book Antiqua" panose="02040602050305030304" pitchFamily="18" charset="0"/>
              </a:rPr>
              <a:t>TOPIC- EXTRACTION</a:t>
            </a:r>
            <a:endParaRPr lang="en-US" sz="2800" dirty="0">
              <a:latin typeface="Book Antiqua" panose="02040602050305030304" pitchFamily="18" charset="0"/>
            </a:endParaRPr>
          </a:p>
        </p:txBody>
      </p:sp>
      <p:sp>
        <p:nvSpPr>
          <p:cNvPr id="6" name="TextBox 5"/>
          <p:cNvSpPr txBox="1"/>
          <p:nvPr/>
        </p:nvSpPr>
        <p:spPr>
          <a:xfrm>
            <a:off x="798286" y="5360158"/>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ORTHODONTICS AND DENTOFACIAL ORTHOPAEDICS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0"/>
            <a:ext cx="1857828" cy="2114550"/>
          </a:xfrm>
          <a:prstGeom prst="rect">
            <a:avLst/>
          </a:prstGeom>
        </p:spPr>
      </p:pic>
    </p:spTree>
    <p:extLst>
      <p:ext uri="{BB962C8B-B14F-4D97-AF65-F5344CB8AC3E}">
        <p14:creationId xmlns:p14="http://schemas.microsoft.com/office/powerpoint/2010/main" val="483542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7845" y="260648"/>
            <a:ext cx="11017224" cy="5275611"/>
          </a:xfrm>
        </p:spPr>
        <p:txBody>
          <a:bodyPr>
            <a:normAutofit/>
          </a:bodyPr>
          <a:lstStyle/>
          <a:p>
            <a:pPr>
              <a:lnSpc>
                <a:spcPct val="150000"/>
              </a:lnSpc>
            </a:pPr>
            <a:r>
              <a:rPr lang="en-IN" sz="2600" b="1" u="sng" dirty="0">
                <a:solidFill>
                  <a:schemeClr val="tx1"/>
                </a:solidFill>
                <a:latin typeface="Times New Roman" pitchFamily="18" charset="0"/>
                <a:cs typeface="Times New Roman" pitchFamily="18" charset="0"/>
              </a:rPr>
              <a:t>Angle’s class I: </a:t>
            </a:r>
            <a:r>
              <a:rPr lang="en-IN" sz="2400" dirty="0">
                <a:solidFill>
                  <a:schemeClr val="tx1"/>
                </a:solidFill>
                <a:latin typeface="Times New Roman" pitchFamily="18" charset="0"/>
                <a:cs typeface="Times New Roman" pitchFamily="18" charset="0"/>
              </a:rPr>
              <a:t>These patients are characterized by a normal sagittal inter-arch relation. Thus it is not advisable to discourage the development of one dental arch more than the other. Hence in Angle’s class I cases, it is preferable to extract in both the arches.</a:t>
            </a:r>
          </a:p>
          <a:p>
            <a:pPr>
              <a:lnSpc>
                <a:spcPct val="150000"/>
              </a:lnSpc>
              <a:buNone/>
            </a:pPr>
            <a:endParaRPr lang="en-IN" sz="2400" dirty="0">
              <a:solidFill>
                <a:schemeClr val="tx1"/>
              </a:solidFill>
              <a:latin typeface="Times New Roman" pitchFamily="18" charset="0"/>
              <a:cs typeface="Times New Roman" pitchFamily="18" charset="0"/>
            </a:endParaRPr>
          </a:p>
          <a:p>
            <a:pPr>
              <a:buNone/>
            </a:pPr>
            <a:endParaRPr lang="en-US" dirty="0">
              <a:solidFill>
                <a:schemeClr val="tx1"/>
              </a:solidFill>
            </a:endParaRPr>
          </a:p>
        </p:txBody>
      </p:sp>
      <p:sp>
        <p:nvSpPr>
          <p:cNvPr id="6" name="Content Placeholder 5"/>
          <p:cNvSpPr>
            <a:spLocks noGrp="1"/>
          </p:cNvSpPr>
          <p:nvPr>
            <p:ph sz="half" idx="2"/>
          </p:nvPr>
        </p:nvSpPr>
        <p:spPr/>
        <p:txBody>
          <a:bodyPr/>
          <a:lstStyle/>
          <a:p>
            <a:endParaRPr lang="en-US"/>
          </a:p>
        </p:txBody>
      </p:sp>
      <p:pic>
        <p:nvPicPr>
          <p:cNvPr id="7" name="Picture 6"/>
          <p:cNvPicPr>
            <a:picLocks noChangeAspect="1"/>
          </p:cNvPicPr>
          <p:nvPr/>
        </p:nvPicPr>
        <p:blipFill>
          <a:blip r:embed="rId2" cstate="print"/>
          <a:stretch>
            <a:fillRect/>
          </a:stretch>
        </p:blipFill>
        <p:spPr>
          <a:xfrm>
            <a:off x="3719736" y="2204865"/>
            <a:ext cx="4473443" cy="44644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5360" y="404664"/>
            <a:ext cx="11377264" cy="4843563"/>
          </a:xfrm>
        </p:spPr>
        <p:txBody>
          <a:bodyPr>
            <a:noAutofit/>
          </a:bodyPr>
          <a:lstStyle/>
          <a:p>
            <a:pPr algn="just"/>
            <a:r>
              <a:rPr lang="en-IN" sz="2200" b="1" u="sng" dirty="0">
                <a:solidFill>
                  <a:schemeClr val="tx1"/>
                </a:solidFill>
                <a:latin typeface="Times New Roman" pitchFamily="18" charset="0"/>
                <a:cs typeface="Times New Roman" pitchFamily="18" charset="0"/>
              </a:rPr>
              <a:t>Angle’s class II</a:t>
            </a:r>
            <a:r>
              <a:rPr lang="en-IN" sz="2200" dirty="0">
                <a:solidFill>
                  <a:schemeClr val="tx1"/>
                </a:solidFill>
                <a:latin typeface="Times New Roman" pitchFamily="18" charset="0"/>
                <a:cs typeface="Times New Roman" pitchFamily="18" charset="0"/>
              </a:rPr>
              <a:t>: In most class II cases, the upper dental arch is forwardly placed or the lower arch placed back. Thus by extracting only in the upper arch it is possible to reduce the abnormal upper proclination and also to discourage the forward development of the upper </a:t>
            </a:r>
            <a:r>
              <a:rPr lang="en-IN" sz="2200" dirty="0" smtClean="0">
                <a:solidFill>
                  <a:schemeClr val="tx1"/>
                </a:solidFill>
                <a:latin typeface="Times New Roman" pitchFamily="18" charset="0"/>
                <a:cs typeface="Times New Roman" pitchFamily="18" charset="0"/>
              </a:rPr>
              <a:t>arch</a:t>
            </a:r>
          </a:p>
          <a:p>
            <a:pPr algn="just"/>
            <a:endParaRPr lang="en-IN" sz="2200" dirty="0">
              <a:solidFill>
                <a:schemeClr val="tx1"/>
              </a:solidFill>
              <a:latin typeface="Times New Roman" pitchFamily="18" charset="0"/>
              <a:cs typeface="Times New Roman" pitchFamily="18" charset="0"/>
            </a:endParaRPr>
          </a:p>
          <a:p>
            <a:pPr algn="just"/>
            <a:endParaRPr lang="en-IN" sz="2200" dirty="0" smtClean="0">
              <a:solidFill>
                <a:schemeClr val="tx1"/>
              </a:solidFill>
              <a:latin typeface="Times New Roman" pitchFamily="18" charset="0"/>
              <a:cs typeface="Times New Roman" pitchFamily="18" charset="0"/>
            </a:endParaRPr>
          </a:p>
          <a:p>
            <a:pPr algn="just"/>
            <a:r>
              <a:rPr lang="en-IN" b="1" u="sng" dirty="0">
                <a:solidFill>
                  <a:schemeClr val="tx1"/>
                </a:solidFill>
                <a:latin typeface="Times New Roman" pitchFamily="18" charset="0"/>
                <a:cs typeface="Times New Roman" pitchFamily="18" charset="0"/>
              </a:rPr>
              <a:t>Angle’s class III</a:t>
            </a:r>
            <a:r>
              <a:rPr lang="en-IN" dirty="0">
                <a:solidFill>
                  <a:schemeClr val="tx1"/>
                </a:solidFill>
                <a:latin typeface="Times New Roman" pitchFamily="18" charset="0"/>
                <a:cs typeface="Times New Roman" pitchFamily="18" charset="0"/>
              </a:rPr>
              <a:t>: It is beneficial to avoid extraction in the upper arch as it may affect the forward development of the maxilla . Angle’s class III cases are preferably treated by extraction only in the lower arch or by extraction in both arches</a:t>
            </a:r>
            <a:r>
              <a:rPr lang="en-IN" sz="2400" dirty="0">
                <a:solidFill>
                  <a:schemeClr val="tx1"/>
                </a:solidFill>
              </a:rPr>
              <a:t>.  </a:t>
            </a:r>
            <a:endParaRPr lang="en-US" sz="2400" dirty="0">
              <a:solidFill>
                <a:schemeClr val="tx1"/>
              </a:solidFill>
            </a:endParaRPr>
          </a:p>
          <a:p>
            <a:pPr algn="just"/>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742" y="353208"/>
            <a:ext cx="8770573" cy="1563624"/>
          </a:xfrm>
        </p:spPr>
        <p:txBody>
          <a:bodyPr>
            <a:normAutofit/>
          </a:bodyPr>
          <a:lstStyle/>
          <a:p>
            <a:pPr algn="ctr"/>
            <a:r>
              <a:rPr lang="en-IN" sz="3600" b="0" dirty="0" smtClean="0">
                <a:solidFill>
                  <a:schemeClr val="tx1"/>
                </a:solidFill>
              </a:rPr>
              <a:t>Abnormal size and form of teeth</a:t>
            </a:r>
            <a:endParaRPr lang="en-US" sz="3600" b="0" dirty="0">
              <a:solidFill>
                <a:schemeClr val="tx1"/>
              </a:solidFill>
            </a:endParaRPr>
          </a:p>
        </p:txBody>
      </p:sp>
      <p:sp>
        <p:nvSpPr>
          <p:cNvPr id="3" name="Content Placeholder 2"/>
          <p:cNvSpPr>
            <a:spLocks noGrp="1"/>
          </p:cNvSpPr>
          <p:nvPr>
            <p:ph sz="half" idx="2"/>
          </p:nvPr>
        </p:nvSpPr>
        <p:spPr>
          <a:xfrm>
            <a:off x="983432" y="2174566"/>
            <a:ext cx="5184576" cy="4339506"/>
          </a:xfrm>
        </p:spPr>
        <p:txBody>
          <a:bodyPr>
            <a:noAutofit/>
          </a:bodyPr>
          <a:lstStyle/>
          <a:p>
            <a:pPr algn="just">
              <a:lnSpc>
                <a:spcPct val="150000"/>
              </a:lnSpc>
            </a:pPr>
            <a:r>
              <a:rPr lang="en-IN" sz="2400" dirty="0">
                <a:solidFill>
                  <a:schemeClr val="tx1"/>
                </a:solidFill>
                <a:latin typeface="Times New Roman" pitchFamily="18" charset="0"/>
                <a:cs typeface="Times New Roman" pitchFamily="18" charset="0"/>
              </a:rPr>
              <a:t>Teeth that are abnormal in size or form may necessitate their extraction in order to achieve satisfactory occlusion. Such anomalies include macrodontia , severely hypoplastic teeth , dilaceration and abnormal crown morphology.</a:t>
            </a:r>
            <a:endParaRPr lang="en-US" sz="2400"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7032104" y="2924944"/>
            <a:ext cx="3312368" cy="2448272"/>
          </a:xfrm>
          <a:prstGeom prst="rect">
            <a:avLst/>
          </a:prstGeom>
          <a:noFill/>
          <a:ln w="9525">
            <a:noFill/>
            <a:miter lim="800000"/>
            <a:headEnd/>
            <a:tailEnd/>
          </a:ln>
        </p:spPr>
      </p:pic>
      <p:sp>
        <p:nvSpPr>
          <p:cNvPr id="4" name="Content Placeholder 3"/>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04291"/>
            <a:ext cx="8770571" cy="1560716"/>
          </a:xfrm>
        </p:spPr>
        <p:txBody>
          <a:bodyPr>
            <a:normAutofit/>
          </a:bodyPr>
          <a:lstStyle/>
          <a:p>
            <a:pPr algn="ctr"/>
            <a:r>
              <a:rPr lang="en-IN" sz="3600" dirty="0" smtClean="0">
                <a:solidFill>
                  <a:schemeClr val="tx1"/>
                </a:solidFill>
              </a:rPr>
              <a:t>      </a:t>
            </a:r>
            <a:r>
              <a:rPr lang="en-IN" sz="3600" b="0" u="sng" dirty="0" smtClean="0">
                <a:solidFill>
                  <a:schemeClr val="tx1"/>
                </a:solidFill>
              </a:rPr>
              <a:t>Skeletal jaw relation</a:t>
            </a:r>
            <a:endParaRPr lang="en-US" sz="3600" b="0" u="sng" dirty="0">
              <a:solidFill>
                <a:schemeClr val="tx1"/>
              </a:solidFill>
            </a:endParaRPr>
          </a:p>
        </p:txBody>
      </p:sp>
      <p:sp>
        <p:nvSpPr>
          <p:cNvPr id="3" name="Content Placeholder 2"/>
          <p:cNvSpPr>
            <a:spLocks noGrp="1"/>
          </p:cNvSpPr>
          <p:nvPr>
            <p:ph idx="1"/>
          </p:nvPr>
        </p:nvSpPr>
        <p:spPr>
          <a:xfrm>
            <a:off x="623392" y="2253412"/>
            <a:ext cx="11080879" cy="3651504"/>
          </a:xfrm>
        </p:spPr>
        <p:txBody>
          <a:bodyPr>
            <a:normAutofit/>
          </a:bodyPr>
          <a:lstStyle/>
          <a:p>
            <a:pPr algn="just">
              <a:lnSpc>
                <a:spcPct val="150000"/>
              </a:lnSpc>
            </a:pPr>
            <a:r>
              <a:rPr lang="en-IN" sz="2400" dirty="0">
                <a:solidFill>
                  <a:schemeClr val="tx1"/>
                </a:solidFill>
                <a:latin typeface="Times New Roman" pitchFamily="18" charset="0"/>
                <a:cs typeface="Times New Roman" pitchFamily="18" charset="0"/>
              </a:rPr>
              <a:t>Severe skeletal malrelation of the jaw may not be satisfactorily treated using orthodontic appliance alone. Surgical resective procedures along with extraction may be required.</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692696"/>
            <a:ext cx="8229600" cy="1066130"/>
          </a:xfrm>
        </p:spPr>
        <p:txBody>
          <a:bodyPr>
            <a:noAutofit/>
          </a:bodyPr>
          <a:lstStyle/>
          <a:p>
            <a:pPr algn="ctr"/>
            <a:r>
              <a:rPr lang="en-IN" sz="3600" dirty="0" smtClean="0">
                <a:solidFill>
                  <a:schemeClr val="tx1"/>
                </a:solidFill>
              </a:rPr>
              <a:t>  </a:t>
            </a:r>
            <a:r>
              <a:rPr lang="en-IN" sz="3600" b="0" dirty="0" smtClean="0">
                <a:solidFill>
                  <a:schemeClr val="tx1"/>
                </a:solidFill>
              </a:rPr>
              <a:t>Extraction Of Upper Incisors</a:t>
            </a:r>
            <a:endParaRPr lang="en-US" sz="3600" b="0" dirty="0">
              <a:solidFill>
                <a:schemeClr val="tx1"/>
              </a:solidFill>
            </a:endParaRPr>
          </a:p>
        </p:txBody>
      </p:sp>
      <p:sp>
        <p:nvSpPr>
          <p:cNvPr id="3" name="Content Placeholder 2"/>
          <p:cNvSpPr>
            <a:spLocks noGrp="1"/>
          </p:cNvSpPr>
          <p:nvPr>
            <p:ph idx="1"/>
          </p:nvPr>
        </p:nvSpPr>
        <p:spPr>
          <a:xfrm>
            <a:off x="551384" y="2132856"/>
            <a:ext cx="11152887" cy="3957048"/>
          </a:xfrm>
        </p:spPr>
        <p:txBody>
          <a:bodyPr>
            <a:noAutofit/>
          </a:bodyPr>
          <a:lstStyle/>
          <a:p>
            <a:pPr algn="just">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 maxillary incisors are rarely extracted as a part of orthodontic therapy.</a:t>
            </a:r>
          </a:p>
          <a:p>
            <a:pPr algn="just">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There are certain condition  when one or more of the upper incisors may have to be scarified. The following are some of them:</a:t>
            </a:r>
          </a:p>
          <a:p>
            <a:pPr lvl="1" algn="just">
              <a:lnSpc>
                <a:spcPct val="15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An unfavourably impacted upper incisor that cannot be brought to normal alignment</a:t>
            </a:r>
            <a:r>
              <a:rPr lang="en-IN" sz="2200" dirty="0" smtClean="0">
                <a:solidFill>
                  <a:schemeClr val="tx1"/>
                </a:solidFill>
                <a:latin typeface="Times New Roman" pitchFamily="18" charset="0"/>
                <a:cs typeface="Times New Roman" pitchFamily="18" charset="0"/>
              </a:rPr>
              <a:t>.</a:t>
            </a:r>
          </a:p>
          <a:p>
            <a:pPr lvl="1" algn="just">
              <a:lnSpc>
                <a:spcPct val="15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A </a:t>
            </a:r>
            <a:r>
              <a:rPr lang="en-IN" sz="2200" dirty="0" smtClean="0">
                <a:solidFill>
                  <a:schemeClr val="tx1"/>
                </a:solidFill>
                <a:latin typeface="Times New Roman" pitchFamily="18" charset="0"/>
                <a:cs typeface="Times New Roman" pitchFamily="18" charset="0"/>
              </a:rPr>
              <a:t>buccal </a:t>
            </a:r>
            <a:r>
              <a:rPr lang="en-IN" sz="2200" dirty="0">
                <a:solidFill>
                  <a:schemeClr val="tx1"/>
                </a:solidFill>
                <a:latin typeface="Times New Roman" pitchFamily="18" charset="0"/>
                <a:cs typeface="Times New Roman" pitchFamily="18" charset="0"/>
              </a:rPr>
              <a:t>/ </a:t>
            </a:r>
            <a:r>
              <a:rPr lang="en-IN" sz="2200" dirty="0" smtClean="0">
                <a:solidFill>
                  <a:schemeClr val="tx1"/>
                </a:solidFill>
                <a:latin typeface="Times New Roman" pitchFamily="18" charset="0"/>
                <a:cs typeface="Times New Roman" pitchFamily="18" charset="0"/>
              </a:rPr>
              <a:t>lingual </a:t>
            </a:r>
            <a:r>
              <a:rPr lang="en-IN" sz="2200" dirty="0">
                <a:solidFill>
                  <a:schemeClr val="tx1"/>
                </a:solidFill>
                <a:latin typeface="Times New Roman" pitchFamily="18" charset="0"/>
                <a:cs typeface="Times New Roman" pitchFamily="18" charset="0"/>
              </a:rPr>
              <a:t>blocked out lateral incisor with good contact between the central incisor and canine can be extracted</a:t>
            </a:r>
          </a:p>
          <a:p>
            <a:pPr algn="just">
              <a:lnSpc>
                <a:spcPct val="150000"/>
              </a:lnSpc>
              <a:buFont typeface="Wingdings" panose="05000000000000000000" pitchFamily="2" charset="2"/>
              <a:buChar char="Ø"/>
            </a:pP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67408" y="1628800"/>
            <a:ext cx="10657184" cy="5555704"/>
          </a:xfrm>
        </p:spPr>
        <p:txBody>
          <a:bodyPr>
            <a:noAutofit/>
          </a:bodyPr>
          <a:lstStyle/>
          <a:p>
            <a:pPr marL="0" indent="0" algn="just">
              <a:lnSpc>
                <a:spcPct val="150000"/>
              </a:lnSpc>
              <a:buNone/>
            </a:pPr>
            <a:endParaRPr lang="en-IN" dirty="0">
              <a:solidFill>
                <a:schemeClr val="tx1"/>
              </a:solidFill>
              <a:latin typeface="+mj-lt"/>
              <a:cs typeface="Times New Roman" pitchFamily="18" charset="0"/>
            </a:endParaRPr>
          </a:p>
          <a:p>
            <a:pPr algn="just">
              <a:lnSpc>
                <a:spcPct val="150000"/>
              </a:lnSpc>
              <a:buFont typeface="Wingdings" pitchFamily="2" charset="2"/>
              <a:buChar char="Ø"/>
            </a:pPr>
            <a:r>
              <a:rPr lang="en-IN" dirty="0">
                <a:solidFill>
                  <a:schemeClr val="tx1"/>
                </a:solidFill>
                <a:latin typeface="+mj-lt"/>
                <a:cs typeface="Times New Roman" pitchFamily="18" charset="0"/>
              </a:rPr>
              <a:t>If one of the lateral incisors are congenitally missing, the opposite lateral may have to be extracted in order to maintain arch symmetry.</a:t>
            </a:r>
          </a:p>
          <a:p>
            <a:pPr algn="just">
              <a:lnSpc>
                <a:spcPct val="150000"/>
              </a:lnSpc>
              <a:buFont typeface="Wingdings" pitchFamily="2" charset="2"/>
              <a:buChar char="Ø"/>
            </a:pPr>
            <a:r>
              <a:rPr lang="en-IN" dirty="0">
                <a:solidFill>
                  <a:schemeClr val="tx1"/>
                </a:solidFill>
                <a:latin typeface="+mj-lt"/>
                <a:cs typeface="Times New Roman" pitchFamily="18" charset="0"/>
              </a:rPr>
              <a:t>A grossly  carious incisors that cannot  be restored may have to be sacrificed.</a:t>
            </a:r>
          </a:p>
          <a:p>
            <a:pPr>
              <a:lnSpc>
                <a:spcPct val="150000"/>
              </a:lnSpc>
              <a:buFont typeface="Wingdings" pitchFamily="2" charset="2"/>
              <a:buChar char="Ø"/>
            </a:pPr>
            <a:r>
              <a:rPr lang="en-IN" dirty="0">
                <a:solidFill>
                  <a:schemeClr val="tx1"/>
                </a:solidFill>
                <a:latin typeface="+mj-lt"/>
                <a:cs typeface="Times New Roman" pitchFamily="18" charset="0"/>
              </a:rPr>
              <a:t>Malformation of incisors crown that cannot be restored by prosthesis may necessitate their extraction. </a:t>
            </a:r>
            <a:endParaRPr lang="en-IN" dirty="0" smtClean="0">
              <a:solidFill>
                <a:schemeClr val="tx1"/>
              </a:solidFill>
              <a:latin typeface="+mj-lt"/>
              <a:cs typeface="Times New Roman" pitchFamily="18" charset="0"/>
            </a:endParaRPr>
          </a:p>
          <a:p>
            <a:pPr>
              <a:lnSpc>
                <a:spcPct val="150000"/>
              </a:lnSpc>
              <a:buFont typeface="Wingdings" pitchFamily="2" charset="2"/>
              <a:buChar char="Ø"/>
            </a:pPr>
            <a:r>
              <a:rPr lang="en-IN" dirty="0" smtClean="0">
                <a:solidFill>
                  <a:schemeClr val="tx1"/>
                </a:solidFill>
                <a:latin typeface="+mj-lt"/>
                <a:cs typeface="Times New Roman" pitchFamily="18" charset="0"/>
              </a:rPr>
              <a:t>Trauma </a:t>
            </a:r>
            <a:r>
              <a:rPr lang="en-IN" dirty="0">
                <a:solidFill>
                  <a:schemeClr val="tx1"/>
                </a:solidFill>
                <a:latin typeface="+mj-lt"/>
                <a:cs typeface="Times New Roman" pitchFamily="18" charset="0"/>
              </a:rPr>
              <a:t>or irreparable damage to incisors by fracture may indicate their removal.</a:t>
            </a:r>
          </a:p>
          <a:p>
            <a:pPr>
              <a:lnSpc>
                <a:spcPct val="150000"/>
              </a:lnSpc>
              <a:buFont typeface="Wingdings" pitchFamily="2" charset="2"/>
              <a:buChar char="Ø"/>
            </a:pPr>
            <a:r>
              <a:rPr lang="en-IN" dirty="0">
                <a:solidFill>
                  <a:schemeClr val="tx1"/>
                </a:solidFill>
                <a:latin typeface="+mj-lt"/>
                <a:cs typeface="Times New Roman" pitchFamily="18" charset="0"/>
              </a:rPr>
              <a:t>An incisor with dilacerated root cannot be efficiently moved by orthodontic therapy. It is hence preferable to extract them</a:t>
            </a:r>
            <a:r>
              <a:rPr lang="en-IN" dirty="0">
                <a:solidFill>
                  <a:schemeClr val="tx1"/>
                </a:solidFill>
                <a:latin typeface="+mj-lt"/>
              </a:rPr>
              <a:t>.</a:t>
            </a:r>
            <a:endParaRPr lang="en-US" dirty="0">
              <a:solidFill>
                <a:schemeClr val="tx1"/>
              </a:solidFill>
              <a:latin typeface="+mj-lt"/>
            </a:endParaRPr>
          </a:p>
          <a:p>
            <a:pPr algn="just">
              <a:lnSpc>
                <a:spcPct val="150000"/>
              </a:lnSpc>
              <a:buFont typeface="Wingdings" pitchFamily="2" charset="2"/>
              <a:buChar char="Ø"/>
            </a:pPr>
            <a:endParaRPr lang="en-IN" dirty="0">
              <a:solidFill>
                <a:schemeClr val="tx1"/>
              </a:solidFill>
              <a:latin typeface="+mj-lt"/>
              <a:cs typeface="Times New Roman" pitchFamily="18" charset="0"/>
            </a:endParaRPr>
          </a:p>
          <a:p>
            <a:pPr algn="just">
              <a:buNone/>
            </a:pP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76672"/>
            <a:ext cx="8770571" cy="1560716"/>
          </a:xfrm>
        </p:spPr>
        <p:txBody>
          <a:bodyPr>
            <a:normAutofit/>
          </a:bodyPr>
          <a:lstStyle/>
          <a:p>
            <a:pPr algn="ctr"/>
            <a:r>
              <a:rPr lang="en-IN" sz="3600" b="0" dirty="0" smtClean="0">
                <a:solidFill>
                  <a:schemeClr val="tx1"/>
                </a:solidFill>
              </a:rPr>
              <a:t>Extraction Of Lower Incisors</a:t>
            </a:r>
            <a:endParaRPr lang="en-US" sz="3600" b="0" dirty="0">
              <a:solidFill>
                <a:schemeClr val="tx1"/>
              </a:solidFill>
            </a:endParaRPr>
          </a:p>
        </p:txBody>
      </p:sp>
      <p:sp>
        <p:nvSpPr>
          <p:cNvPr id="3" name="Content Placeholder 2"/>
          <p:cNvSpPr>
            <a:spLocks noGrp="1"/>
          </p:cNvSpPr>
          <p:nvPr>
            <p:ph idx="1"/>
          </p:nvPr>
        </p:nvSpPr>
        <p:spPr>
          <a:xfrm>
            <a:off x="335360" y="2276872"/>
            <a:ext cx="11368911" cy="3651504"/>
          </a:xfrm>
        </p:spPr>
        <p:txBody>
          <a:bodyPr>
            <a:noAutofit/>
          </a:bodyPr>
          <a:lstStyle/>
          <a:p>
            <a:r>
              <a:rPr lang="en-US" sz="2200" dirty="0">
                <a:solidFill>
                  <a:schemeClr val="tx1"/>
                </a:solidFill>
              </a:rPr>
              <a:t>It is often very tempting to extract a lower incisor </a:t>
            </a:r>
            <a:r>
              <a:rPr lang="en-US" sz="2200" dirty="0" smtClean="0">
                <a:solidFill>
                  <a:schemeClr val="tx1"/>
                </a:solidFill>
              </a:rPr>
              <a:t>to relieve </a:t>
            </a:r>
            <a:r>
              <a:rPr lang="en-US" sz="2200" dirty="0">
                <a:solidFill>
                  <a:schemeClr val="tx1"/>
                </a:solidFill>
              </a:rPr>
              <a:t>crowding particularly when it is confined </a:t>
            </a:r>
            <a:r>
              <a:rPr lang="en-US" sz="2200" dirty="0" smtClean="0">
                <a:solidFill>
                  <a:schemeClr val="tx1"/>
                </a:solidFill>
              </a:rPr>
              <a:t>to the </a:t>
            </a:r>
            <a:r>
              <a:rPr lang="en-US" sz="2200" dirty="0">
                <a:solidFill>
                  <a:schemeClr val="tx1"/>
                </a:solidFill>
              </a:rPr>
              <a:t>anterior segment but its extraction should </a:t>
            </a:r>
            <a:r>
              <a:rPr lang="en-US" sz="2200" dirty="0" smtClean="0">
                <a:solidFill>
                  <a:schemeClr val="tx1"/>
                </a:solidFill>
              </a:rPr>
              <a:t>be avoided </a:t>
            </a:r>
            <a:r>
              <a:rPr lang="en-US" sz="2200" dirty="0">
                <a:solidFill>
                  <a:schemeClr val="tx1"/>
                </a:solidFill>
              </a:rPr>
              <a:t>as far as possible because it causes:</a:t>
            </a:r>
            <a:br>
              <a:rPr lang="en-US" sz="2200" dirty="0">
                <a:solidFill>
                  <a:schemeClr val="tx1"/>
                </a:solidFill>
              </a:rPr>
            </a:br>
            <a:r>
              <a:rPr lang="en-US" sz="2200" dirty="0">
                <a:solidFill>
                  <a:schemeClr val="tx1"/>
                </a:solidFill>
              </a:rPr>
              <a:t>a. Remaining anterior teeth to imbricate</a:t>
            </a:r>
            <a:br>
              <a:rPr lang="en-US" sz="2200" dirty="0">
                <a:solidFill>
                  <a:schemeClr val="tx1"/>
                </a:solidFill>
              </a:rPr>
            </a:br>
            <a:r>
              <a:rPr lang="en-US" sz="2200" dirty="0">
                <a:solidFill>
                  <a:schemeClr val="tx1"/>
                </a:solidFill>
              </a:rPr>
              <a:t>b. Although crowding may be relieved in the </a:t>
            </a:r>
            <a:r>
              <a:rPr lang="en-US" sz="2200" dirty="0" smtClean="0">
                <a:solidFill>
                  <a:schemeClr val="tx1"/>
                </a:solidFill>
              </a:rPr>
              <a:t>short term</a:t>
            </a:r>
            <a:r>
              <a:rPr lang="en-US" sz="2200" dirty="0">
                <a:solidFill>
                  <a:schemeClr val="tx1"/>
                </a:solidFill>
              </a:rPr>
              <a:t>, forward movement of buccal teeth </a:t>
            </a:r>
            <a:r>
              <a:rPr lang="en-US" sz="2200" dirty="0" smtClean="0">
                <a:solidFill>
                  <a:schemeClr val="tx1"/>
                </a:solidFill>
              </a:rPr>
              <a:t>leaves incisor </a:t>
            </a:r>
            <a:r>
              <a:rPr lang="en-US" sz="2200" dirty="0">
                <a:solidFill>
                  <a:schemeClr val="tx1"/>
                </a:solidFill>
              </a:rPr>
              <a:t>contacts and positions less than ideal</a:t>
            </a:r>
            <a:br>
              <a:rPr lang="en-US" sz="2200" dirty="0">
                <a:solidFill>
                  <a:schemeClr val="tx1"/>
                </a:solidFill>
              </a:rPr>
            </a:br>
            <a:r>
              <a:rPr lang="en-US" sz="2200" dirty="0">
                <a:solidFill>
                  <a:schemeClr val="tx1"/>
                </a:solidFill>
              </a:rPr>
              <a:t>c. Lower </a:t>
            </a:r>
            <a:r>
              <a:rPr lang="en-US" sz="2200" dirty="0" err="1">
                <a:solidFill>
                  <a:schemeClr val="tx1"/>
                </a:solidFill>
              </a:rPr>
              <a:t>intercanine</a:t>
            </a:r>
            <a:r>
              <a:rPr lang="en-US" sz="2200" dirty="0">
                <a:solidFill>
                  <a:schemeClr val="tx1"/>
                </a:solidFill>
              </a:rPr>
              <a:t> width (ICW) decreases </a:t>
            </a:r>
            <a:r>
              <a:rPr lang="en-US" sz="2200" dirty="0" smtClean="0">
                <a:solidFill>
                  <a:schemeClr val="tx1"/>
                </a:solidFill>
              </a:rPr>
              <a:t>resulting in </a:t>
            </a:r>
            <a:r>
              <a:rPr lang="en-US" sz="2200" dirty="0">
                <a:solidFill>
                  <a:schemeClr val="tx1"/>
                </a:solidFill>
              </a:rPr>
              <a:t>a secondary reduction in the upper ICW </a:t>
            </a:r>
            <a:r>
              <a:rPr lang="en-US" sz="2200" dirty="0" smtClean="0">
                <a:solidFill>
                  <a:schemeClr val="tx1"/>
                </a:solidFill>
              </a:rPr>
              <a:t>with crowding </a:t>
            </a:r>
            <a:r>
              <a:rPr lang="en-US" sz="2200" dirty="0">
                <a:solidFill>
                  <a:schemeClr val="tx1"/>
                </a:solidFill>
              </a:rPr>
              <a:t>in the upper labial segment</a:t>
            </a:r>
            <a:br>
              <a:rPr lang="en-US" sz="2200" dirty="0">
                <a:solidFill>
                  <a:schemeClr val="tx1"/>
                </a:solidFill>
              </a:rPr>
            </a:br>
            <a:r>
              <a:rPr lang="en-US" sz="2200" dirty="0">
                <a:solidFill>
                  <a:schemeClr val="tx1"/>
                </a:solidFill>
              </a:rPr>
              <a:t>d. Deep bite</a:t>
            </a:r>
            <a:br>
              <a:rPr lang="en-US" sz="2200" dirty="0">
                <a:solidFill>
                  <a:schemeClr val="tx1"/>
                </a:solidFill>
              </a:rPr>
            </a:br>
            <a:r>
              <a:rPr lang="en-US" sz="2200" dirty="0">
                <a:solidFill>
                  <a:schemeClr val="tx1"/>
                </a:solidFill>
              </a:rPr>
              <a:t>e. </a:t>
            </a:r>
            <a:r>
              <a:rPr lang="en-US" sz="2200" dirty="0" err="1">
                <a:solidFill>
                  <a:schemeClr val="tx1"/>
                </a:solidFill>
              </a:rPr>
              <a:t>Retroclination</a:t>
            </a:r>
            <a:r>
              <a:rPr lang="en-US" sz="2200" dirty="0">
                <a:solidFill>
                  <a:schemeClr val="tx1"/>
                </a:solidFill>
              </a:rPr>
              <a:t> of lower incisors</a:t>
            </a:r>
            <a:br>
              <a:rPr lang="en-US" sz="2200" dirty="0">
                <a:solidFill>
                  <a:schemeClr val="tx1"/>
                </a:solidFill>
              </a:rPr>
            </a:br>
            <a:r>
              <a:rPr lang="en-US" sz="2200" dirty="0" smtClean="0">
                <a:solidFill>
                  <a:schemeClr val="tx1"/>
                </a:solidFill>
              </a:rPr>
              <a:t> </a:t>
            </a:r>
            <a:r>
              <a:rPr lang="en-US" sz="2200" dirty="0">
                <a:solidFill>
                  <a:schemeClr val="tx1"/>
                </a:solidFill>
              </a:rPr>
              <a:t/>
            </a:r>
            <a:br>
              <a:rPr lang="en-US" sz="2200" dirty="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548680"/>
            <a:ext cx="11856640" cy="5072063"/>
          </a:xfrm>
        </p:spPr>
        <p:txBody>
          <a:bodyPr>
            <a:noAutofit/>
          </a:bodyPr>
          <a:lstStyle/>
          <a:p>
            <a:pPr>
              <a:buFont typeface="Wingdings" pitchFamily="2" charset="2"/>
              <a:buChar char="Ø"/>
            </a:pPr>
            <a:r>
              <a:rPr lang="en-US" sz="2400" dirty="0">
                <a:solidFill>
                  <a:schemeClr val="tx1"/>
                </a:solidFill>
              </a:rPr>
              <a:t>However, in a few well-defined cases, </a:t>
            </a:r>
            <a:r>
              <a:rPr lang="en-US" sz="2400" dirty="0" smtClean="0">
                <a:solidFill>
                  <a:schemeClr val="tx1"/>
                </a:solidFill>
              </a:rPr>
              <a:t>extraction of </a:t>
            </a:r>
            <a:r>
              <a:rPr lang="en-US" sz="2400" dirty="0">
                <a:solidFill>
                  <a:schemeClr val="tx1"/>
                </a:solidFill>
              </a:rPr>
              <a:t>lower incisors may be appropriate</a:t>
            </a:r>
            <a:r>
              <a:rPr lang="en-US" sz="2200" dirty="0">
                <a:solidFill>
                  <a:schemeClr val="tx1"/>
                </a:solidFill>
              </a:rPr>
              <a:t>:</a:t>
            </a:r>
            <a:br>
              <a:rPr lang="en-US" sz="2200" dirty="0">
                <a:solidFill>
                  <a:schemeClr val="tx1"/>
                </a:solidFill>
              </a:rPr>
            </a:br>
            <a:r>
              <a:rPr lang="en-US" sz="2200" dirty="0" smtClean="0">
                <a:solidFill>
                  <a:schemeClr val="tx1"/>
                </a:solidFill>
              </a:rPr>
              <a:t>a</a:t>
            </a:r>
            <a:r>
              <a:rPr lang="en-US" sz="2200" dirty="0">
                <a:solidFill>
                  <a:schemeClr val="tx1"/>
                </a:solidFill>
              </a:rPr>
              <a:t>. When one incisor is completely excluded from </a:t>
            </a:r>
            <a:r>
              <a:rPr lang="en-US" sz="2200" dirty="0" smtClean="0">
                <a:solidFill>
                  <a:schemeClr val="tx1"/>
                </a:solidFill>
              </a:rPr>
              <a:t>the arch </a:t>
            </a:r>
            <a:r>
              <a:rPr lang="en-US" sz="2200" dirty="0">
                <a:solidFill>
                  <a:schemeClr val="tx1"/>
                </a:solidFill>
              </a:rPr>
              <a:t>and there are satisfactory </a:t>
            </a:r>
            <a:r>
              <a:rPr lang="en-US" sz="2200" dirty="0" err="1">
                <a:solidFill>
                  <a:schemeClr val="tx1"/>
                </a:solidFill>
              </a:rPr>
              <a:t>approximal</a:t>
            </a:r>
            <a:r>
              <a:rPr lang="en-US" sz="2200" dirty="0">
                <a:solidFill>
                  <a:schemeClr val="tx1"/>
                </a:solidFill>
              </a:rPr>
              <a:t> </a:t>
            </a:r>
            <a:r>
              <a:rPr lang="en-US" sz="2200" dirty="0" smtClean="0">
                <a:solidFill>
                  <a:schemeClr val="tx1"/>
                </a:solidFill>
              </a:rPr>
              <a:t>contacts between </a:t>
            </a:r>
            <a:r>
              <a:rPr lang="en-US" sz="2200" dirty="0">
                <a:solidFill>
                  <a:schemeClr val="tx1"/>
                </a:solidFill>
              </a:rPr>
              <a:t>other incisors </a:t>
            </a:r>
            <a:endParaRPr lang="en-US" sz="2200" dirty="0" smtClean="0">
              <a:solidFill>
                <a:schemeClr val="tx1"/>
              </a:solidFill>
            </a:endParaRPr>
          </a:p>
          <a:p>
            <a:pPr marL="320040" lvl="1" indent="0">
              <a:lnSpc>
                <a:spcPct val="150000"/>
              </a:lnSpc>
              <a:buNone/>
            </a:pPr>
            <a:r>
              <a:rPr lang="en-US" sz="2200" dirty="0" smtClean="0">
                <a:solidFill>
                  <a:schemeClr val="tx1"/>
                </a:solidFill>
              </a:rPr>
              <a:t>b</a:t>
            </a:r>
            <a:r>
              <a:rPr lang="en-US" sz="2200" dirty="0">
                <a:solidFill>
                  <a:schemeClr val="tx1"/>
                </a:solidFill>
              </a:rPr>
              <a:t>. Poor prognosis as in case of trauma, caries, </a:t>
            </a:r>
            <a:r>
              <a:rPr lang="en-US" sz="2200" dirty="0" smtClean="0">
                <a:solidFill>
                  <a:schemeClr val="tx1"/>
                </a:solidFill>
              </a:rPr>
              <a:t>bone loss</a:t>
            </a:r>
            <a:r>
              <a:rPr lang="en-US" sz="2200" dirty="0">
                <a:solidFill>
                  <a:schemeClr val="tx1"/>
                </a:solidFill>
              </a:rPr>
              <a:t>, etc.</a:t>
            </a:r>
            <a:br>
              <a:rPr lang="en-US" sz="2200" dirty="0">
                <a:solidFill>
                  <a:schemeClr val="tx1"/>
                </a:solidFill>
              </a:rPr>
            </a:br>
            <a:r>
              <a:rPr lang="en-US" sz="2200" dirty="0">
                <a:solidFill>
                  <a:schemeClr val="tx1"/>
                </a:solidFill>
              </a:rPr>
              <a:t>c. Severely </a:t>
            </a:r>
            <a:r>
              <a:rPr lang="en-US" sz="2200" dirty="0" err="1">
                <a:solidFill>
                  <a:schemeClr val="tx1"/>
                </a:solidFill>
              </a:rPr>
              <a:t>malpositioned</a:t>
            </a:r>
            <a:r>
              <a:rPr lang="en-US" sz="2200" dirty="0">
                <a:solidFill>
                  <a:schemeClr val="tx1"/>
                </a:solidFill>
              </a:rPr>
              <a:t> incisor.</a:t>
            </a:r>
            <a:br>
              <a:rPr lang="en-US" sz="2200" dirty="0">
                <a:solidFill>
                  <a:schemeClr val="tx1"/>
                </a:solidFill>
              </a:rPr>
            </a:br>
            <a:r>
              <a:rPr lang="en-US" sz="2200" dirty="0">
                <a:solidFill>
                  <a:schemeClr val="tx1"/>
                </a:solidFill>
              </a:rPr>
              <a:t>d. Lower canines are severely inclined distally </a:t>
            </a:r>
            <a:r>
              <a:rPr lang="en-US" sz="2200" dirty="0" smtClean="0">
                <a:solidFill>
                  <a:schemeClr val="tx1"/>
                </a:solidFill>
              </a:rPr>
              <a:t>and lower </a:t>
            </a:r>
            <a:r>
              <a:rPr lang="en-US" sz="2200" dirty="0">
                <a:solidFill>
                  <a:schemeClr val="tx1"/>
                </a:solidFill>
              </a:rPr>
              <a:t>incisors are </a:t>
            </a:r>
            <a:r>
              <a:rPr lang="en-US" sz="2200" dirty="0" smtClean="0">
                <a:solidFill>
                  <a:schemeClr val="tx1"/>
                </a:solidFill>
              </a:rPr>
              <a:t>fanned it </a:t>
            </a:r>
            <a:r>
              <a:rPr lang="en-US" sz="2200" dirty="0">
                <a:solidFill>
                  <a:schemeClr val="tx1"/>
                </a:solidFill>
              </a:rPr>
              <a:t>is very difficult </a:t>
            </a:r>
            <a:r>
              <a:rPr lang="en-US" sz="2200" dirty="0" smtClean="0">
                <a:solidFill>
                  <a:schemeClr val="tx1"/>
                </a:solidFill>
              </a:rPr>
              <a:t>to correct </a:t>
            </a:r>
            <a:r>
              <a:rPr lang="en-US" sz="2200" dirty="0">
                <a:solidFill>
                  <a:schemeClr val="tx1"/>
                </a:solidFill>
              </a:rPr>
              <a:t>this condition by extractions further </a:t>
            </a:r>
            <a:r>
              <a:rPr lang="en-US" sz="2200" dirty="0" smtClean="0">
                <a:solidFill>
                  <a:schemeClr val="tx1"/>
                </a:solidFill>
              </a:rPr>
              <a:t>back</a:t>
            </a:r>
            <a:r>
              <a:rPr lang="en-US" sz="2200" dirty="0">
                <a:solidFill>
                  <a:schemeClr val="tx1"/>
                </a:solidFill>
              </a:rPr>
              <a:t> </a:t>
            </a:r>
            <a:endParaRPr lang="en-US" sz="2200" dirty="0" smtClean="0">
              <a:solidFill>
                <a:schemeClr val="tx1"/>
              </a:solidFill>
            </a:endParaRPr>
          </a:p>
          <a:p>
            <a:pPr marL="320040" lvl="1" indent="0">
              <a:lnSpc>
                <a:spcPct val="150000"/>
              </a:lnSpc>
              <a:buNone/>
            </a:pPr>
            <a:r>
              <a:rPr lang="en-US" sz="2200" dirty="0" smtClean="0">
                <a:solidFill>
                  <a:schemeClr val="tx1"/>
                </a:solidFill>
              </a:rPr>
              <a:t>e. In </a:t>
            </a:r>
            <a:r>
              <a:rPr lang="en-US" sz="2200" dirty="0">
                <a:solidFill>
                  <a:schemeClr val="tx1"/>
                </a:solidFill>
              </a:rPr>
              <a:t>mild Class III incisor relation with an </a:t>
            </a:r>
            <a:r>
              <a:rPr lang="en-US" sz="2200" dirty="0" smtClean="0">
                <a:solidFill>
                  <a:schemeClr val="tx1"/>
                </a:solidFill>
              </a:rPr>
              <a:t>acceptable upper </a:t>
            </a:r>
            <a:r>
              <a:rPr lang="en-US" sz="2200" dirty="0">
                <a:solidFill>
                  <a:schemeClr val="tx1"/>
                </a:solidFill>
              </a:rPr>
              <a:t>arch and lower incisor crowding, a </a:t>
            </a:r>
            <a:r>
              <a:rPr lang="en-US" sz="2200" dirty="0" smtClean="0">
                <a:solidFill>
                  <a:schemeClr val="tx1"/>
                </a:solidFill>
              </a:rPr>
              <a:t>lower incisor </a:t>
            </a:r>
            <a:r>
              <a:rPr lang="en-US" sz="2200" dirty="0">
                <a:solidFill>
                  <a:schemeClr val="tx1"/>
                </a:solidFill>
              </a:rPr>
              <a:t>may be extracted to achieve normal </a:t>
            </a:r>
            <a:r>
              <a:rPr lang="en-US" sz="2200" dirty="0" smtClean="0">
                <a:solidFill>
                  <a:schemeClr val="tx1"/>
                </a:solidFill>
              </a:rPr>
              <a:t>overjet, overbite </a:t>
            </a:r>
            <a:r>
              <a:rPr lang="en-US" sz="2200" dirty="0">
                <a:solidFill>
                  <a:schemeClr val="tx1"/>
                </a:solidFill>
              </a:rPr>
              <a:t>and to relieve crowding.</a:t>
            </a:r>
            <a:br>
              <a:rPr lang="en-US" sz="2200" dirty="0">
                <a:solidFill>
                  <a:schemeClr val="tx1"/>
                </a:solidFill>
              </a:rPr>
            </a:br>
            <a:r>
              <a:rPr lang="en-US" sz="2200" dirty="0">
                <a:solidFill>
                  <a:schemeClr val="tx1"/>
                </a:solidFill>
              </a:rPr>
              <a:t>f. Bolton’s mandibular anterior excess &gt; 4 mm</a:t>
            </a:r>
            <a:r>
              <a:rPr lang="en-US" sz="2200" dirty="0" smtClean="0">
                <a:solidFill>
                  <a:schemeClr val="tx1"/>
                </a:solidFill>
              </a:rPr>
              <a:t>.</a:t>
            </a:r>
          </a:p>
          <a:p>
            <a:pPr marL="320040" lvl="1" indent="0">
              <a:lnSpc>
                <a:spcPct val="150000"/>
              </a:lnSpc>
              <a:buNone/>
            </a:pPr>
            <a:r>
              <a:rPr lang="en-US" sz="2200" dirty="0" smtClean="0">
                <a:solidFill>
                  <a:schemeClr val="tx1"/>
                </a:solidFill>
              </a:rPr>
              <a:t>g. </a:t>
            </a:r>
            <a:r>
              <a:rPr lang="en-IN" sz="2200" dirty="0">
                <a:solidFill>
                  <a:schemeClr val="tx1"/>
                </a:solidFill>
                <a:cs typeface="Times New Roman" pitchFamily="18" charset="0"/>
              </a:rPr>
              <a:t>Extraction of one lower incisor can be consider in adults who have had previous loss of premolars in each quadrant and present with late lower labial segment crowding</a:t>
            </a:r>
            <a:r>
              <a:rPr lang="en-IN" sz="2200" dirty="0">
                <a:solidFill>
                  <a:schemeClr val="tx1"/>
                </a:solidFill>
                <a:latin typeface="+mj-lt"/>
                <a:cs typeface="Times New Roman" pitchFamily="18" charset="0"/>
              </a:rPr>
              <a:t>.</a:t>
            </a:r>
          </a:p>
          <a:p>
            <a:pPr marL="320040" lvl="1" indent="0">
              <a:buNone/>
            </a:pPr>
            <a:r>
              <a:rPr lang="en-US" sz="2200" dirty="0">
                <a:solidFill>
                  <a:schemeClr val="tx1"/>
                </a:solidFill>
              </a:rPr>
              <a:t/>
            </a:r>
            <a:br>
              <a:rPr lang="en-US" sz="2200" dirty="0">
                <a:solidFill>
                  <a:schemeClr val="tx1"/>
                </a:solidFill>
              </a:rPr>
            </a:br>
            <a:r>
              <a:rPr lang="en-US" sz="2200" dirty="0" smtClean="0">
                <a:solidFill>
                  <a:schemeClr val="tx1"/>
                </a:solidFill>
              </a:rPr>
              <a:t>. </a:t>
            </a:r>
            <a:r>
              <a:rPr lang="en-US" sz="2200" dirty="0">
                <a:solidFill>
                  <a:schemeClr val="tx1"/>
                </a:solidFill>
              </a:rPr>
              <a:t/>
            </a:r>
            <a:br>
              <a:rPr lang="en-US" sz="2200" dirty="0">
                <a:solidFill>
                  <a:schemeClr val="tx1"/>
                </a:solidFill>
              </a:rPr>
            </a:br>
            <a:endParaRPr lang="en-IN" sz="2200" dirty="0" smtClean="0">
              <a:solidFill>
                <a:schemeClr val="tx1"/>
              </a:solidFill>
            </a:endParaRPr>
          </a:p>
          <a:p>
            <a:pPr>
              <a:buFont typeface="Wingdings" pitchFamily="2" charset="2"/>
              <a:buChar char="Ø"/>
            </a:pPr>
            <a:endParaRPr lang="en-IN" sz="2200" dirty="0">
              <a:solidFill>
                <a:schemeClr val="tx1"/>
              </a:solidFill>
            </a:endParaRPr>
          </a:p>
          <a:p>
            <a:pPr>
              <a:buFont typeface="Wingdings" pitchFamily="2" charset="2"/>
              <a:buChar char="Ø"/>
            </a:pPr>
            <a:endParaRPr lang="en-IN" sz="2200" dirty="0" smtClean="0">
              <a:solidFill>
                <a:schemeClr val="tx1"/>
              </a:solidFill>
            </a:endParaRPr>
          </a:p>
          <a:p>
            <a:pPr>
              <a:buFont typeface="Wingdings" pitchFamily="2" charset="2"/>
              <a:buChar char="Ø"/>
            </a:pP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56" y="1196752"/>
            <a:ext cx="10081120" cy="4524315"/>
          </a:xfrm>
          <a:prstGeom prst="rect">
            <a:avLst/>
          </a:prstGeom>
        </p:spPr>
        <p:txBody>
          <a:bodyPr wrap="square">
            <a:spAutoFit/>
          </a:bodyPr>
          <a:lstStyle/>
          <a:p>
            <a:pPr lvl="1">
              <a:lnSpc>
                <a:spcPct val="150000"/>
              </a:lnSpc>
            </a:pPr>
            <a:r>
              <a:rPr lang="en-US" sz="2400" b="1" i="1" dirty="0" smtClean="0"/>
              <a:t>Contraindications </a:t>
            </a:r>
            <a:r>
              <a:rPr lang="en-US" sz="2400" b="1" i="1" dirty="0"/>
              <a:t>for mandibular incisor extraction</a:t>
            </a:r>
            <a:br>
              <a:rPr lang="en-US" sz="2400" b="1" i="1" dirty="0"/>
            </a:br>
            <a:r>
              <a:rPr lang="en-US" sz="2400" dirty="0" err="1"/>
              <a:t>i</a:t>
            </a:r>
            <a:r>
              <a:rPr lang="en-US" sz="2400" dirty="0"/>
              <a:t>. Deep bite cases with horizontal growth pattern.</a:t>
            </a:r>
            <a:br>
              <a:rPr lang="en-US" sz="2400" dirty="0"/>
            </a:br>
            <a:r>
              <a:rPr lang="en-US" sz="2400" dirty="0"/>
              <a:t>ii. All cases which require upper first </a:t>
            </a:r>
            <a:r>
              <a:rPr lang="en-US" sz="2400" dirty="0" smtClean="0"/>
              <a:t>premolar extraction </a:t>
            </a:r>
            <a:r>
              <a:rPr lang="en-US" sz="2400" dirty="0"/>
              <a:t>while canines are in a Class I relationship.</a:t>
            </a:r>
            <a:br>
              <a:rPr lang="en-US" sz="2400" dirty="0"/>
            </a:br>
            <a:r>
              <a:rPr lang="en-US" sz="2400" dirty="0"/>
              <a:t>iii. </a:t>
            </a:r>
            <a:r>
              <a:rPr lang="en-US" sz="2400" dirty="0" err="1"/>
              <a:t>Bimaxillary</a:t>
            </a:r>
            <a:r>
              <a:rPr lang="en-US" sz="2400" dirty="0"/>
              <a:t> crowding cases with no tooth </a:t>
            </a:r>
            <a:r>
              <a:rPr lang="en-US" sz="2400" dirty="0" smtClean="0"/>
              <a:t>size discrepancy </a:t>
            </a:r>
            <a:r>
              <a:rPr lang="en-US" sz="2400" dirty="0"/>
              <a:t>in the incisor area.</a:t>
            </a:r>
            <a:br>
              <a:rPr lang="en-US" sz="2400" dirty="0"/>
            </a:br>
            <a:r>
              <a:rPr lang="en-US" sz="2400" dirty="0"/>
              <a:t>iv. Cases having anterior discrepancy due to </a:t>
            </a:r>
            <a:r>
              <a:rPr lang="en-US" sz="2400" dirty="0" smtClean="0"/>
              <a:t>either small </a:t>
            </a:r>
            <a:r>
              <a:rPr lang="en-US" sz="2400" dirty="0"/>
              <a:t>lower incisors or large upper incisors</a:t>
            </a:r>
            <a:endParaRPr lang="en-IN" sz="2400" dirty="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6910" y="274639"/>
            <a:ext cx="8043891" cy="868346"/>
          </a:xfrm>
        </p:spPr>
        <p:txBody>
          <a:bodyPr>
            <a:normAutofit/>
          </a:bodyPr>
          <a:lstStyle/>
          <a:p>
            <a:pPr algn="ctr"/>
            <a:r>
              <a:rPr lang="en-IN" sz="3600" b="0" dirty="0" smtClean="0">
                <a:solidFill>
                  <a:schemeClr val="tx1"/>
                </a:solidFill>
              </a:rPr>
              <a:t>Extraction  Of  Canines</a:t>
            </a:r>
            <a:endParaRPr lang="en-US" sz="3600" b="0" dirty="0">
              <a:solidFill>
                <a:schemeClr val="tx1"/>
              </a:solidFill>
            </a:endParaRPr>
          </a:p>
        </p:txBody>
      </p:sp>
      <p:sp>
        <p:nvSpPr>
          <p:cNvPr id="5" name="Content Placeholder 4"/>
          <p:cNvSpPr>
            <a:spLocks noGrp="1"/>
          </p:cNvSpPr>
          <p:nvPr>
            <p:ph idx="1"/>
          </p:nvPr>
        </p:nvSpPr>
        <p:spPr>
          <a:xfrm>
            <a:off x="536227" y="2204864"/>
            <a:ext cx="11305256" cy="5214974"/>
          </a:xfrm>
        </p:spPr>
        <p:txBody>
          <a:bodyPr>
            <a:normAutofit/>
          </a:bodyPr>
          <a:lstStyle/>
          <a:p>
            <a:r>
              <a:rPr lang="en-IN" sz="2400" dirty="0">
                <a:solidFill>
                  <a:schemeClr val="tx1"/>
                </a:solidFill>
                <a:cs typeface="Times New Roman" pitchFamily="18" charset="0"/>
              </a:rPr>
              <a:t>Canines are not frequently extracted as a part of orthodontic treatment.</a:t>
            </a:r>
          </a:p>
          <a:p>
            <a:r>
              <a:rPr lang="en-IN" sz="2400" dirty="0">
                <a:solidFill>
                  <a:schemeClr val="tx1"/>
                </a:solidFill>
                <a:cs typeface="Times New Roman" pitchFamily="18" charset="0"/>
              </a:rPr>
              <a:t>The extraction of canines is said to cause:</a:t>
            </a:r>
          </a:p>
          <a:p>
            <a:pPr>
              <a:buFont typeface="Wingdings" pitchFamily="2" charset="2"/>
              <a:buChar char="Ø"/>
            </a:pPr>
            <a:r>
              <a:rPr lang="en-IN" sz="2400" dirty="0">
                <a:solidFill>
                  <a:schemeClr val="tx1"/>
                </a:solidFill>
                <a:cs typeface="Times New Roman" pitchFamily="18" charset="0"/>
              </a:rPr>
              <a:t>   Flattening of face,</a:t>
            </a:r>
          </a:p>
          <a:p>
            <a:pPr>
              <a:buFont typeface="Wingdings" pitchFamily="2" charset="2"/>
              <a:buChar char="Ø"/>
            </a:pPr>
            <a:r>
              <a:rPr lang="en-IN" sz="2400" dirty="0">
                <a:solidFill>
                  <a:schemeClr val="tx1"/>
                </a:solidFill>
                <a:cs typeface="Times New Roman" pitchFamily="18" charset="0"/>
              </a:rPr>
              <a:t>Altered facial balance and</a:t>
            </a:r>
          </a:p>
          <a:p>
            <a:pPr>
              <a:buFont typeface="Wingdings" pitchFamily="2" charset="2"/>
              <a:buChar char="Ø"/>
            </a:pPr>
            <a:r>
              <a:rPr lang="en-IN" sz="2400" dirty="0">
                <a:solidFill>
                  <a:schemeClr val="tx1"/>
                </a:solidFill>
                <a:cs typeface="Times New Roman" pitchFamily="18" charset="0"/>
              </a:rPr>
              <a:t>Change in facial </a:t>
            </a:r>
            <a:r>
              <a:rPr lang="en-IN" sz="2400" dirty="0" smtClean="0">
                <a:solidFill>
                  <a:schemeClr val="tx1"/>
                </a:solidFill>
                <a:cs typeface="Times New Roman" pitchFamily="18" charset="0"/>
              </a:rPr>
              <a:t>expression.</a:t>
            </a:r>
          </a:p>
          <a:p>
            <a:pPr>
              <a:buFont typeface="Wingdings" pitchFamily="2" charset="2"/>
              <a:buChar char="Ø"/>
            </a:pPr>
            <a:r>
              <a:rPr lang="en-IN" sz="2400" dirty="0" smtClean="0">
                <a:solidFill>
                  <a:schemeClr val="tx1"/>
                </a:solidFill>
                <a:cs typeface="Times New Roman" pitchFamily="18" charset="0"/>
              </a:rPr>
              <a:t>The </a:t>
            </a:r>
            <a:r>
              <a:rPr lang="en-IN" sz="2400" dirty="0">
                <a:solidFill>
                  <a:schemeClr val="tx1"/>
                </a:solidFill>
                <a:cs typeface="Times New Roman" pitchFamily="18" charset="0"/>
              </a:rPr>
              <a:t>loss of a canine makes canine guidance impossible and may compromise a good functional occlusal </a:t>
            </a:r>
            <a:r>
              <a:rPr lang="en-IN" sz="2400" dirty="0" smtClean="0">
                <a:solidFill>
                  <a:schemeClr val="tx1"/>
                </a:solidFill>
                <a:cs typeface="Times New Roman" pitchFamily="18" charset="0"/>
              </a:rPr>
              <a:t>result.</a:t>
            </a:r>
          </a:p>
          <a:p>
            <a:pPr>
              <a:buFont typeface="Wingdings" pitchFamily="2" charset="2"/>
              <a:buChar char="Ø"/>
            </a:pPr>
            <a:r>
              <a:rPr lang="en-IN" sz="2400" dirty="0" smtClean="0">
                <a:solidFill>
                  <a:schemeClr val="tx1"/>
                </a:solidFill>
                <a:cs typeface="Times New Roman" pitchFamily="18" charset="0"/>
              </a:rPr>
              <a:t>T</a:t>
            </a:r>
            <a:r>
              <a:rPr lang="en-US" sz="2400" dirty="0" smtClean="0">
                <a:solidFill>
                  <a:schemeClr val="tx1"/>
                </a:solidFill>
              </a:rPr>
              <a:t>he </a:t>
            </a:r>
            <a:r>
              <a:rPr lang="en-US" sz="2400" dirty="0" err="1" smtClean="0">
                <a:solidFill>
                  <a:schemeClr val="tx1"/>
                </a:solidFill>
              </a:rPr>
              <a:t>approximal</a:t>
            </a:r>
            <a:r>
              <a:rPr lang="en-US" sz="2400" dirty="0">
                <a:solidFill>
                  <a:schemeClr val="tx1"/>
                </a:solidFill>
              </a:rPr>
              <a:t> </a:t>
            </a:r>
            <a:r>
              <a:rPr lang="en-US" sz="2400" dirty="0" smtClean="0">
                <a:solidFill>
                  <a:schemeClr val="tx1"/>
                </a:solidFill>
              </a:rPr>
              <a:t>contact </a:t>
            </a:r>
            <a:r>
              <a:rPr lang="en-US" sz="2400" dirty="0">
                <a:solidFill>
                  <a:schemeClr val="tx1"/>
                </a:solidFill>
              </a:rPr>
              <a:t>between the lateral incisor and first </a:t>
            </a:r>
            <a:r>
              <a:rPr lang="en-US" sz="2400" dirty="0" smtClean="0">
                <a:solidFill>
                  <a:schemeClr val="tx1"/>
                </a:solidFill>
              </a:rPr>
              <a:t>premolar is </a:t>
            </a:r>
            <a:r>
              <a:rPr lang="en-US" sz="2400" dirty="0">
                <a:solidFill>
                  <a:schemeClr val="tx1"/>
                </a:solidFill>
              </a:rPr>
              <a:t>rarely satisfactory. </a:t>
            </a:r>
            <a:r>
              <a:rPr lang="en-US" sz="2400" dirty="0"/>
              <a:t/>
            </a:r>
            <a:br>
              <a:rPr lang="en-US" sz="2400" dirty="0"/>
            </a:br>
            <a:endParaRPr lang="en-IN" sz="24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4155" y="801579"/>
            <a:ext cx="9260115" cy="1103091"/>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43639918"/>
              </p:ext>
            </p:extLst>
          </p:nvPr>
        </p:nvGraphicFramePr>
        <p:xfrm>
          <a:off x="2605206" y="2384692"/>
          <a:ext cx="8127999" cy="3032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35478058"/>
                    </a:ext>
                  </a:extLst>
                </a:gridCol>
                <a:gridCol w="2709333">
                  <a:extLst>
                    <a:ext uri="{9D8B030D-6E8A-4147-A177-3AD203B41FA5}">
                      <a16:colId xmlns:a16="http://schemas.microsoft.com/office/drawing/2014/main" val="3652206149"/>
                    </a:ext>
                  </a:extLst>
                </a:gridCol>
                <a:gridCol w="2709333">
                  <a:extLst>
                    <a:ext uri="{9D8B030D-6E8A-4147-A177-3AD203B41FA5}">
                      <a16:colId xmlns:a16="http://schemas.microsoft.com/office/drawing/2014/main" val="3828276593"/>
                    </a:ext>
                  </a:extLst>
                </a:gridCol>
              </a:tblGrid>
              <a:tr h="370840">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extLst>
                  <a:ext uri="{0D108BD9-81ED-4DB2-BD59-A6C34878D82A}">
                    <a16:rowId xmlns:a16="http://schemas.microsoft.com/office/drawing/2014/main" val="3303900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kern="1200" dirty="0" smtClean="0">
                          <a:solidFill>
                            <a:schemeClr val="tx1"/>
                          </a:solidFill>
                          <a:latin typeface="+mn-lt"/>
                          <a:ea typeface="+mn-ea"/>
                          <a:cs typeface="Sanskrit Text" panose="02020503050405020304" pitchFamily="18" charset="0"/>
                        </a:rPr>
                        <a:t>INTRODUCTION</a:t>
                      </a:r>
                    </a:p>
                  </a:txBody>
                  <a:tcPr/>
                </a:tc>
                <a:tc>
                  <a:txBody>
                    <a:bodyPr/>
                    <a:lstStyle/>
                    <a:p>
                      <a:r>
                        <a:rPr lang="en-US" dirty="0" smtClean="0"/>
                        <a:t>AFFECTIVE</a:t>
                      </a:r>
                      <a:endParaRPr lang="en-US" dirty="0"/>
                    </a:p>
                  </a:txBody>
                  <a:tcPr/>
                </a:tc>
                <a:tc>
                  <a:txBody>
                    <a:bodyPr/>
                    <a:lstStyle/>
                    <a:p>
                      <a:r>
                        <a:rPr lang="en-US" dirty="0" smtClean="0"/>
                        <a:t>DESIRE TO KNOW</a:t>
                      </a:r>
                      <a:endParaRPr lang="en-US" dirty="0"/>
                    </a:p>
                  </a:txBody>
                  <a:tcPr/>
                </a:tc>
                <a:extLst>
                  <a:ext uri="{0D108BD9-81ED-4DB2-BD59-A6C34878D82A}">
                    <a16:rowId xmlns:a16="http://schemas.microsoft.com/office/drawing/2014/main" val="406282191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kern="1200" dirty="0" smtClean="0">
                          <a:solidFill>
                            <a:schemeClr val="tx1"/>
                          </a:solidFill>
                          <a:latin typeface="+mn-lt"/>
                          <a:ea typeface="+mn-ea"/>
                          <a:cs typeface="Sanskrit Text" panose="02020503050405020304" pitchFamily="18" charset="0"/>
                        </a:rPr>
                        <a:t>HISTORICAL BACKGROUND</a:t>
                      </a:r>
                    </a:p>
                  </a:txBody>
                  <a:tcPr/>
                </a:tc>
                <a:tc>
                  <a:txBody>
                    <a:bodyPr/>
                    <a:lstStyle/>
                    <a:p>
                      <a:r>
                        <a:rPr lang="en-US" dirty="0" smtClean="0"/>
                        <a:t>AFFECTIVE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DESIRE TO KNOW</a:t>
                      </a:r>
                    </a:p>
                  </a:txBody>
                  <a:tcPr/>
                </a:tc>
                <a:extLst>
                  <a:ext uri="{0D108BD9-81ED-4DB2-BD59-A6C34878D82A}">
                    <a16:rowId xmlns:a16="http://schemas.microsoft.com/office/drawing/2014/main" val="1545171783"/>
                  </a:ext>
                </a:extLst>
              </a:tr>
              <a:tr h="370840">
                <a:tc>
                  <a:txBody>
                    <a:bodyPr/>
                    <a:lstStyle/>
                    <a:p>
                      <a:r>
                        <a:rPr lang="en-IN" sz="1800" b="1" i="1" kern="1200" dirty="0" smtClean="0">
                          <a:solidFill>
                            <a:schemeClr val="tx1"/>
                          </a:solidFill>
                          <a:latin typeface="+mn-lt"/>
                          <a:ea typeface="+mn-ea"/>
                          <a:cs typeface="Sanskrit Text" panose="02020503050405020304" pitchFamily="18" charset="0"/>
                        </a:rPr>
                        <a:t>NEED FOR EXTRACTION</a:t>
                      </a:r>
                      <a:endParaRPr lang="en-US" dirty="0"/>
                    </a:p>
                  </a:txBody>
                  <a:tcPr/>
                </a:tc>
                <a:tc>
                  <a:txBody>
                    <a:bodyPr/>
                    <a:lstStyle/>
                    <a:p>
                      <a:r>
                        <a:rPr lang="en-US" dirty="0" smtClean="0"/>
                        <a:t>COGNITIVE</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21855685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kern="1200" dirty="0" smtClean="0">
                          <a:solidFill>
                            <a:schemeClr val="tx1"/>
                          </a:solidFill>
                          <a:latin typeface="+mn-lt"/>
                          <a:ea typeface="+mn-ea"/>
                          <a:cs typeface="+mn-cs"/>
                        </a:rPr>
                        <a:t>CHOICE OF TEETH FOR EXTRACTION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PSYCHOMOTOR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8370348"/>
                  </a:ext>
                </a:extLst>
              </a:tr>
              <a:tr h="370840">
                <a:tc>
                  <a:txBody>
                    <a:bodyPr/>
                    <a:lstStyle/>
                    <a:p>
                      <a:r>
                        <a:rPr lang="en-US" sz="1800" b="1" i="1" kern="1200" dirty="0" smtClean="0">
                          <a:solidFill>
                            <a:schemeClr val="tx1"/>
                          </a:solidFill>
                          <a:latin typeface="+mn-lt"/>
                          <a:ea typeface="+mn-ea"/>
                          <a:cs typeface="+mn-cs"/>
                        </a:rPr>
                        <a:t>DIFFERENT EXTRACTION PROCEDURES</a:t>
                      </a:r>
                      <a:r>
                        <a:rPr lang="en-US" sz="1800" i="1" kern="1200" dirty="0" smtClean="0">
                          <a:solidFill>
                            <a:schemeClr val="tx1"/>
                          </a:solidFill>
                          <a:latin typeface="+mn-lt"/>
                          <a:ea typeface="+mn-ea"/>
                          <a:cs typeface="+mn-cs"/>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PSYCHOMOTOR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246376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1384" y="692696"/>
            <a:ext cx="11161240" cy="5697559"/>
          </a:xfrm>
        </p:spPr>
        <p:txBody>
          <a:bodyPr>
            <a:noAutofit/>
          </a:bodyPr>
          <a:lstStyle/>
          <a:p>
            <a:pPr algn="just">
              <a:lnSpc>
                <a:spcPct val="150000"/>
              </a:lnSpc>
              <a:buFont typeface="Wingdings" pitchFamily="2" charset="2"/>
              <a:buChar char="Ø"/>
            </a:pPr>
            <a:r>
              <a:rPr lang="en-US" sz="2300" b="1" smtClean="0">
                <a:solidFill>
                  <a:schemeClr val="tx1"/>
                </a:solidFill>
              </a:rPr>
              <a:t>Indications</a:t>
            </a:r>
          </a:p>
          <a:p>
            <a:pPr algn="just">
              <a:lnSpc>
                <a:spcPct val="150000"/>
              </a:lnSpc>
              <a:buFont typeface="Wingdings" pitchFamily="2" charset="2"/>
              <a:buChar char="Ø"/>
            </a:pPr>
            <a:r>
              <a:rPr lang="en-IN" sz="2300" smtClean="0">
                <a:solidFill>
                  <a:schemeClr val="tx1"/>
                </a:solidFill>
                <a:cs typeface="Times New Roman" pitchFamily="18" charset="0"/>
              </a:rPr>
              <a:t>Ectopically erupted or unfavourably impacted</a:t>
            </a:r>
            <a:endParaRPr lang="en-US" sz="2300" smtClean="0">
              <a:solidFill>
                <a:schemeClr val="tx1"/>
              </a:solidFill>
              <a:cs typeface="Times New Roman" pitchFamily="18" charset="0"/>
            </a:endParaRPr>
          </a:p>
          <a:p>
            <a:pPr algn="just">
              <a:lnSpc>
                <a:spcPct val="150000"/>
              </a:lnSpc>
              <a:buFont typeface="Wingdings" pitchFamily="2" charset="2"/>
              <a:buChar char="Ø"/>
            </a:pPr>
            <a:r>
              <a:rPr lang="en-IN" sz="2300" smtClean="0">
                <a:solidFill>
                  <a:schemeClr val="tx1"/>
                </a:solidFill>
                <a:cs typeface="Times New Roman" pitchFamily="18" charset="0"/>
              </a:rPr>
              <a:t>A canine that is completely out of the arch with reasonably good contact between the lateral incisor and first premolar is an indication for its extraction.</a:t>
            </a:r>
          </a:p>
          <a:p>
            <a:pPr algn="just">
              <a:lnSpc>
                <a:spcPct val="150000"/>
              </a:lnSpc>
              <a:buFont typeface="Wingdings" pitchFamily="2" charset="2"/>
              <a:buChar char="Ø"/>
            </a:pPr>
            <a:r>
              <a:rPr lang="en-US" sz="2300" smtClean="0">
                <a:solidFill>
                  <a:schemeClr val="tx1"/>
                </a:solidFill>
              </a:rPr>
              <a:t>Mandibular canine may be extracted when it is likely to be very difficult to align, e.g. when it is excluded from the arch and the apex is severely malpositioned or when it is unfavorably impacted.</a:t>
            </a:r>
          </a:p>
          <a:p>
            <a:pPr algn="just">
              <a:lnSpc>
                <a:spcPct val="150000"/>
              </a:lnSpc>
              <a:buFont typeface="Wingdings" pitchFamily="2" charset="2"/>
              <a:buChar char="Ø"/>
            </a:pPr>
            <a:r>
              <a:rPr lang="en-US" sz="2300" smtClean="0">
                <a:solidFill>
                  <a:schemeClr val="tx1"/>
                </a:solidFill>
              </a:rPr>
              <a:t>Maxillary canines develop far away from their final location and have a long path of eruption from their development site to their final position in the oral cavity. </a:t>
            </a:r>
            <a:endParaRPr lang="en-IN" sz="23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2204864"/>
            <a:ext cx="11440919" cy="3651504"/>
          </a:xfrm>
        </p:spPr>
        <p:txBody>
          <a:bodyPr>
            <a:noAutofit/>
          </a:bodyPr>
          <a:lstStyle/>
          <a:p>
            <a:pPr>
              <a:lnSpc>
                <a:spcPct val="17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The first premolar are the most commonly extracted teeth as part of orthodontic </a:t>
            </a:r>
            <a:r>
              <a:rPr lang="en-IN" sz="2200" dirty="0" smtClean="0">
                <a:solidFill>
                  <a:schemeClr val="tx1"/>
                </a:solidFill>
                <a:latin typeface="Times New Roman" pitchFamily="18" charset="0"/>
                <a:cs typeface="Times New Roman" pitchFamily="18" charset="0"/>
              </a:rPr>
              <a:t>treatment. The </a:t>
            </a:r>
            <a:r>
              <a:rPr lang="en-IN" sz="2200" dirty="0">
                <a:solidFill>
                  <a:schemeClr val="tx1"/>
                </a:solidFill>
                <a:latin typeface="Times New Roman" pitchFamily="18" charset="0"/>
                <a:cs typeface="Times New Roman" pitchFamily="18" charset="0"/>
              </a:rPr>
              <a:t>reason for their extraction is as follows;</a:t>
            </a:r>
          </a:p>
          <a:p>
            <a:pPr>
              <a:lnSpc>
                <a:spcPct val="17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Their location in the arch is such that the space gained by their extraction can be utilized for correction both in the anterior as well as the posterior region</a:t>
            </a:r>
            <a:r>
              <a:rPr lang="en-IN" sz="2200" dirty="0" smtClean="0">
                <a:solidFill>
                  <a:schemeClr val="tx1"/>
                </a:solidFill>
                <a:latin typeface="Times New Roman" pitchFamily="18" charset="0"/>
                <a:cs typeface="Times New Roman" pitchFamily="18" charset="0"/>
              </a:rPr>
              <a:t>.</a:t>
            </a:r>
          </a:p>
          <a:p>
            <a:pPr>
              <a:lnSpc>
                <a:spcPct val="150000"/>
              </a:lnSpc>
              <a:buFont typeface="Wingdings" pitchFamily="2" charset="2"/>
              <a:buChar char="Ø"/>
            </a:pPr>
            <a:r>
              <a:rPr lang="en-IN" sz="2200" dirty="0">
                <a:solidFill>
                  <a:schemeClr val="tx1"/>
                </a:solidFill>
                <a:latin typeface="Times New Roman" pitchFamily="18" charset="0"/>
                <a:cs typeface="Times New Roman" pitchFamily="18" charset="0"/>
              </a:rPr>
              <a:t>The contact that results between the canine and second premolar is satisfactory.</a:t>
            </a:r>
          </a:p>
          <a:p>
            <a:pPr>
              <a:lnSpc>
                <a:spcPct val="150000"/>
              </a:lnSpc>
              <a:buFont typeface="Wingdings" pitchFamily="2" charset="2"/>
              <a:buChar char="Ø"/>
            </a:pPr>
            <a:r>
              <a:rPr lang="en-IN" sz="2200" dirty="0">
                <a:solidFill>
                  <a:schemeClr val="tx1"/>
                </a:solidFill>
                <a:latin typeface="Times New Roman" pitchFamily="18" charset="0"/>
                <a:cs typeface="Times New Roman" pitchFamily="18" charset="0"/>
              </a:rPr>
              <a:t>The extraction of the first premolar leaves behind a posterior segment that offers  adequate anchorage for the retraction of the six anterior  teeth. </a:t>
            </a:r>
          </a:p>
          <a:p>
            <a:pPr>
              <a:lnSpc>
                <a:spcPct val="170000"/>
              </a:lnSpc>
              <a:buFont typeface="Wingdings" panose="05000000000000000000" pitchFamily="2" charset="2"/>
              <a:buChar char="Ø"/>
            </a:pPr>
            <a:endParaRPr lang="en-IN" sz="2200" dirty="0">
              <a:solidFill>
                <a:schemeClr val="tx1"/>
              </a:solidFill>
              <a:latin typeface="Times New Roman" pitchFamily="18" charset="0"/>
              <a:cs typeface="Times New Roman" pitchFamily="18" charset="0"/>
            </a:endParaRPr>
          </a:p>
          <a:p>
            <a:pPr>
              <a:buFont typeface="Wingdings" panose="05000000000000000000" pitchFamily="2" charset="2"/>
              <a:buChar char="Ø"/>
            </a:pPr>
            <a:endParaRPr lang="en-US" sz="2200" dirty="0">
              <a:solidFill>
                <a:schemeClr val="tx1"/>
              </a:solidFill>
            </a:endParaRPr>
          </a:p>
        </p:txBody>
      </p:sp>
      <p:sp>
        <p:nvSpPr>
          <p:cNvPr id="4" name="Title 1"/>
          <p:cNvSpPr>
            <a:spLocks noGrp="1"/>
          </p:cNvSpPr>
          <p:nvPr>
            <p:ph type="title"/>
          </p:nvPr>
        </p:nvSpPr>
        <p:spPr>
          <a:xfrm>
            <a:off x="1847528" y="332656"/>
            <a:ext cx="8770571" cy="1560716"/>
          </a:xfrm>
        </p:spPr>
        <p:txBody>
          <a:bodyPr>
            <a:noAutofit/>
          </a:bodyPr>
          <a:lstStyle/>
          <a:p>
            <a:pPr algn="ctr"/>
            <a:r>
              <a:rPr lang="en-IN" sz="3600" dirty="0" smtClean="0">
                <a:solidFill>
                  <a:schemeClr val="tx1"/>
                </a:solidFill>
              </a:rPr>
              <a:t>  </a:t>
            </a:r>
            <a:r>
              <a:rPr lang="en-IN" sz="3600" b="0" dirty="0" smtClean="0">
                <a:solidFill>
                  <a:schemeClr val="tx1"/>
                </a:solidFill>
              </a:rPr>
              <a:t>Extraction Of </a:t>
            </a:r>
            <a:r>
              <a:rPr lang="en-IN" sz="3600" dirty="0" smtClean="0">
                <a:solidFill>
                  <a:schemeClr val="tx1"/>
                </a:solidFill>
              </a:rPr>
              <a:t>1</a:t>
            </a:r>
            <a:r>
              <a:rPr lang="en-IN" sz="3600" baseline="30000" dirty="0" smtClean="0">
                <a:solidFill>
                  <a:schemeClr val="tx1"/>
                </a:solidFill>
              </a:rPr>
              <a:t>st</a:t>
            </a:r>
            <a:r>
              <a:rPr lang="en-IN" sz="3600" dirty="0" smtClean="0">
                <a:solidFill>
                  <a:schemeClr val="tx1"/>
                </a:solidFill>
              </a:rPr>
              <a:t> Premolars</a:t>
            </a:r>
            <a:endParaRPr lang="en-US" sz="3600" b="0" dirty="0">
              <a:solidFill>
                <a:schemeClr val="tx1"/>
              </a:solidFill>
            </a:endParaRPr>
          </a:p>
        </p:txBody>
      </p:sp>
    </p:spTree>
    <p:extLst>
      <p:ext uri="{BB962C8B-B14F-4D97-AF65-F5344CB8AC3E}">
        <p14:creationId xmlns:p14="http://schemas.microsoft.com/office/powerpoint/2010/main" val="116940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500043"/>
            <a:ext cx="11521280" cy="5929354"/>
          </a:xfrm>
        </p:spPr>
        <p:txBody>
          <a:bodyPr>
            <a:noAutofit/>
          </a:bodyPr>
          <a:lstStyle/>
          <a:p>
            <a:pPr>
              <a:lnSpc>
                <a:spcPct val="150000"/>
              </a:lnSpc>
            </a:pPr>
            <a:r>
              <a:rPr lang="en-US" sz="2200" b="1" dirty="0">
                <a:solidFill>
                  <a:schemeClr val="tx1"/>
                </a:solidFill>
                <a:latin typeface="Times New Roman" panose="02020603050405020304" pitchFamily="18" charset="0"/>
                <a:cs typeface="Times New Roman" panose="02020603050405020304" pitchFamily="18" charset="0"/>
              </a:rPr>
              <a:t>Indications</a:t>
            </a:r>
            <a:br>
              <a:rPr lang="en-US" sz="2200" b="1"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1. </a:t>
            </a:r>
            <a:r>
              <a:rPr lang="en-US" sz="2200" dirty="0" smtClean="0">
                <a:solidFill>
                  <a:schemeClr val="tx1"/>
                </a:solidFill>
                <a:latin typeface="Times New Roman" panose="02020603050405020304" pitchFamily="18" charset="0"/>
                <a:cs typeface="Times New Roman" panose="02020603050405020304" pitchFamily="18" charset="0"/>
              </a:rPr>
              <a:t>To </a:t>
            </a:r>
            <a:r>
              <a:rPr lang="en-US" sz="2200" dirty="0">
                <a:solidFill>
                  <a:schemeClr val="tx1"/>
                </a:solidFill>
                <a:latin typeface="Times New Roman" panose="02020603050405020304" pitchFamily="18" charset="0"/>
                <a:cs typeface="Times New Roman" panose="02020603050405020304" pitchFamily="18" charset="0"/>
              </a:rPr>
              <a:t>relieve </a:t>
            </a:r>
            <a:r>
              <a:rPr lang="en-US" sz="2200" dirty="0" smtClean="0">
                <a:solidFill>
                  <a:schemeClr val="tx1"/>
                </a:solidFill>
                <a:latin typeface="Times New Roman" panose="02020603050405020304" pitchFamily="18" charset="0"/>
                <a:cs typeface="Times New Roman" panose="02020603050405020304" pitchFamily="18" charset="0"/>
              </a:rPr>
              <a:t>moderate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to </a:t>
            </a:r>
            <a:r>
              <a:rPr lang="en-US" sz="2200" dirty="0">
                <a:solidFill>
                  <a:schemeClr val="tx1"/>
                </a:solidFill>
                <a:latin typeface="Times New Roman" panose="02020603050405020304" pitchFamily="18" charset="0"/>
                <a:cs typeface="Times New Roman" panose="02020603050405020304" pitchFamily="18" charset="0"/>
              </a:rPr>
              <a:t>severe anterior crowding in both the arches. </a:t>
            </a:r>
            <a:r>
              <a:rPr lang="en-US" sz="2200" dirty="0" smtClean="0">
                <a:solidFill>
                  <a:schemeClr val="tx1"/>
                </a:solidFill>
                <a:latin typeface="Times New Roman" panose="02020603050405020304" pitchFamily="18" charset="0"/>
                <a:cs typeface="Times New Roman" panose="02020603050405020304" pitchFamily="18" charset="0"/>
              </a:rPr>
              <a:t>In lower </a:t>
            </a:r>
            <a:r>
              <a:rPr lang="en-US" sz="2200" dirty="0">
                <a:solidFill>
                  <a:schemeClr val="tx1"/>
                </a:solidFill>
                <a:latin typeface="Times New Roman" panose="02020603050405020304" pitchFamily="18" charset="0"/>
                <a:cs typeface="Times New Roman" panose="02020603050405020304" pitchFamily="18" charset="0"/>
              </a:rPr>
              <a:t>arch crowding, where canines are </a:t>
            </a:r>
            <a:r>
              <a:rPr lang="en-US" sz="2200" dirty="0" err="1" smtClean="0">
                <a:solidFill>
                  <a:schemeClr val="tx1"/>
                </a:solidFill>
                <a:latin typeface="Times New Roman" panose="02020603050405020304" pitchFamily="18" charset="0"/>
                <a:cs typeface="Times New Roman" panose="02020603050405020304" pitchFamily="18" charset="0"/>
              </a:rPr>
              <a:t>mesially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inclined</a:t>
            </a:r>
            <a:r>
              <a:rPr lang="en-US" sz="2200" dirty="0">
                <a:solidFill>
                  <a:schemeClr val="tx1"/>
                </a:solidFill>
                <a:latin typeface="Times New Roman" panose="02020603050405020304" pitchFamily="18" charset="0"/>
                <a:cs typeface="Times New Roman" panose="02020603050405020304" pitchFamily="18" charset="0"/>
              </a:rPr>
              <a:t>, spontaneous improvement in </a:t>
            </a:r>
            <a:r>
              <a:rPr lang="en-US" sz="2200" dirty="0" smtClean="0">
                <a:solidFill>
                  <a:schemeClr val="tx1"/>
                </a:solidFill>
                <a:latin typeface="Times New Roman" panose="02020603050405020304" pitchFamily="18" charset="0"/>
                <a:cs typeface="Times New Roman" panose="02020603050405020304" pitchFamily="18" charset="0"/>
              </a:rPr>
              <a:t>incisor alignment </a:t>
            </a:r>
            <a:r>
              <a:rPr lang="en-US" sz="2200" dirty="0">
                <a:solidFill>
                  <a:schemeClr val="tx1"/>
                </a:solidFill>
                <a:latin typeface="Times New Roman" panose="02020603050405020304" pitchFamily="18" charset="0"/>
                <a:cs typeface="Times New Roman" panose="02020603050405020304" pitchFamily="18" charset="0"/>
              </a:rPr>
              <a:t>will follow</a:t>
            </a:r>
            <a:r>
              <a:rPr lang="en-US" sz="22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200" dirty="0">
                <a:solidFill>
                  <a:schemeClr val="tx1"/>
                </a:solidFill>
                <a:latin typeface="Times New Roman" panose="02020603050405020304" pitchFamily="18" charset="0"/>
                <a:cs typeface="Times New Roman" panose="02020603050405020304" pitchFamily="18" charset="0"/>
              </a:rPr>
              <a:t>2. Correction of moderate to severe anterior </a:t>
            </a:r>
            <a:r>
              <a:rPr lang="en-US" sz="2200" dirty="0" err="1">
                <a:solidFill>
                  <a:schemeClr val="tx1"/>
                </a:solidFill>
                <a:latin typeface="Times New Roman" panose="02020603050405020304" pitchFamily="18" charset="0"/>
                <a:cs typeface="Times New Roman" panose="02020603050405020304" pitchFamily="18" charset="0"/>
              </a:rPr>
              <a:t>proclination</a:t>
            </a:r>
            <a:r>
              <a:rPr lang="en-US" sz="2200" dirty="0">
                <a:solidFill>
                  <a:schemeClr val="tx1"/>
                </a:solidFill>
                <a:latin typeface="Times New Roman" panose="02020603050405020304" pitchFamily="18" charset="0"/>
                <a:cs typeface="Times New Roman" panose="02020603050405020304" pitchFamily="18" charset="0"/>
              </a:rPr>
              <a:t> as in Class II div 1 or Class I </a:t>
            </a:r>
            <a:r>
              <a:rPr lang="en-US" sz="2200" dirty="0" err="1">
                <a:solidFill>
                  <a:schemeClr val="tx1"/>
                </a:solidFill>
                <a:latin typeface="Times New Roman" panose="02020603050405020304" pitchFamily="18" charset="0"/>
                <a:cs typeface="Times New Roman" panose="02020603050405020304" pitchFamily="18" charset="0"/>
              </a:rPr>
              <a:t>bimaxillary</a:t>
            </a: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n-US" sz="2200" dirty="0" smtClean="0">
                <a:solidFill>
                  <a:schemeClr val="tx1"/>
                </a:solidFill>
                <a:latin typeface="Times New Roman" panose="02020603050405020304" pitchFamily="18" charset="0"/>
                <a:cs typeface="Times New Roman" panose="02020603050405020304" pitchFamily="18" charset="0"/>
              </a:rPr>
              <a:t>protrusion</a:t>
            </a:r>
          </a:p>
          <a:p>
            <a:pPr>
              <a:lnSpc>
                <a:spcPct val="150000"/>
              </a:lnSpc>
            </a:pPr>
            <a:r>
              <a:rPr lang="en-US" sz="2200" dirty="0">
                <a:solidFill>
                  <a:schemeClr val="tx1"/>
                </a:solidFill>
                <a:latin typeface="Times New Roman" panose="02020603050405020304" pitchFamily="18" charset="0"/>
                <a:cs typeface="Times New Roman" panose="02020603050405020304" pitchFamily="18" charset="0"/>
              </a:rPr>
              <a:t>3. In high anchorage cases, first premolar takes precedence over second premolar as the teeth to</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be extracted</a:t>
            </a: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525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3392" y="2138064"/>
            <a:ext cx="11080879" cy="3651504"/>
          </a:xfrm>
        </p:spPr>
        <p:txBody>
          <a:bodyPr>
            <a:noAutofit/>
          </a:bodyPr>
          <a:lstStyle/>
          <a:p>
            <a:r>
              <a:rPr lang="en-US" sz="2200" b="1" dirty="0">
                <a:solidFill>
                  <a:schemeClr val="tx1"/>
                </a:solidFill>
                <a:latin typeface="Times New Roman" panose="02020603050405020304" pitchFamily="18" charset="0"/>
                <a:cs typeface="Times New Roman" panose="02020603050405020304" pitchFamily="18" charset="0"/>
              </a:rPr>
              <a:t>Timing of Extraction</a:t>
            </a:r>
            <a:br>
              <a:rPr lang="en-US" sz="2200" b="1"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The first premolars should not be extracted until </a:t>
            </a:r>
            <a:r>
              <a:rPr lang="en-US" sz="2200" dirty="0" smtClean="0">
                <a:solidFill>
                  <a:schemeClr val="tx1"/>
                </a:solidFill>
                <a:latin typeface="Times New Roman" panose="02020603050405020304" pitchFamily="18" charset="0"/>
                <a:cs typeface="Times New Roman" panose="02020603050405020304" pitchFamily="18" charset="0"/>
              </a:rPr>
              <a:t>all premolars</a:t>
            </a:r>
            <a:r>
              <a:rPr lang="en-US" sz="2200" dirty="0">
                <a:solidFill>
                  <a:schemeClr val="tx1"/>
                </a:solidFill>
                <a:latin typeface="Times New Roman" panose="02020603050405020304" pitchFamily="18" charset="0"/>
                <a:cs typeface="Times New Roman" panose="02020603050405020304" pitchFamily="18" charset="0"/>
              </a:rPr>
              <a:t>, permanent incisors and canines </a:t>
            </a:r>
            <a:r>
              <a:rPr lang="en-US" sz="2200" dirty="0" smtClean="0">
                <a:solidFill>
                  <a:schemeClr val="tx1"/>
                </a:solidFill>
                <a:latin typeface="Times New Roman" panose="02020603050405020304" pitchFamily="18" charset="0"/>
                <a:cs typeface="Times New Roman" panose="02020603050405020304" pitchFamily="18" charset="0"/>
              </a:rPr>
              <a:t>have erupted </a:t>
            </a:r>
            <a:r>
              <a:rPr lang="en-US" sz="2200" dirty="0">
                <a:solidFill>
                  <a:schemeClr val="tx1"/>
                </a:solidFill>
                <a:latin typeface="Times New Roman" panose="02020603050405020304" pitchFamily="18" charset="0"/>
                <a:cs typeface="Times New Roman" panose="02020603050405020304" pitchFamily="18" charset="0"/>
              </a:rPr>
              <a:t>sufficiently for brackets to be placed on </a:t>
            </a:r>
            <a:r>
              <a:rPr lang="en-US" sz="2200" dirty="0" smtClean="0">
                <a:solidFill>
                  <a:schemeClr val="tx1"/>
                </a:solidFill>
                <a:latin typeface="Times New Roman" panose="02020603050405020304" pitchFamily="18" charset="0"/>
                <a:cs typeface="Times New Roman" panose="02020603050405020304" pitchFamily="18" charset="0"/>
              </a:rPr>
              <a:t>them, as </a:t>
            </a:r>
            <a:r>
              <a:rPr lang="en-US" sz="2200" dirty="0">
                <a:solidFill>
                  <a:schemeClr val="tx1"/>
                </a:solidFill>
                <a:latin typeface="Times New Roman" panose="02020603050405020304" pitchFamily="18" charset="0"/>
                <a:cs typeface="Times New Roman" panose="02020603050405020304" pitchFamily="18" charset="0"/>
              </a:rPr>
              <a:t>mesial migration is greatly increased by extraction.</a:t>
            </a:r>
            <a:br>
              <a:rPr lang="en-US" sz="2200" dirty="0">
                <a:solidFill>
                  <a:schemeClr val="tx1"/>
                </a:solidFill>
                <a:latin typeface="Times New Roman" panose="02020603050405020304" pitchFamily="18" charset="0"/>
                <a:cs typeface="Times New Roman" panose="02020603050405020304" pitchFamily="18" charset="0"/>
              </a:rPr>
            </a:b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smtClean="0">
                <a:solidFill>
                  <a:schemeClr val="tx1"/>
                </a:solidFill>
                <a:latin typeface="Times New Roman" panose="02020603050405020304" pitchFamily="18" charset="0"/>
                <a:cs typeface="Times New Roman" panose="02020603050405020304" pitchFamily="18" charset="0"/>
              </a:rPr>
              <a:t>The </a:t>
            </a:r>
            <a:r>
              <a:rPr lang="en-US" sz="2200" dirty="0">
                <a:solidFill>
                  <a:schemeClr val="tx1"/>
                </a:solidFill>
                <a:latin typeface="Times New Roman" panose="02020603050405020304" pitchFamily="18" charset="0"/>
                <a:cs typeface="Times New Roman" panose="02020603050405020304" pitchFamily="18" charset="0"/>
              </a:rPr>
              <a:t>four first premolars should not be extracted </a:t>
            </a:r>
            <a:r>
              <a:rPr lang="en-US" sz="2200" dirty="0" smtClean="0">
                <a:solidFill>
                  <a:schemeClr val="tx1"/>
                </a:solidFill>
                <a:latin typeface="Times New Roman" panose="02020603050405020304" pitchFamily="18" charset="0"/>
                <a:cs typeface="Times New Roman" panose="02020603050405020304" pitchFamily="18" charset="0"/>
              </a:rPr>
              <a:t>more than </a:t>
            </a:r>
            <a:r>
              <a:rPr lang="en-US" sz="2200" dirty="0">
                <a:solidFill>
                  <a:schemeClr val="tx1"/>
                </a:solidFill>
                <a:latin typeface="Times New Roman" panose="02020603050405020304" pitchFamily="18" charset="0"/>
                <a:cs typeface="Times New Roman" panose="02020603050405020304" pitchFamily="18" charset="0"/>
              </a:rPr>
              <a:t>three weeks before starting active treatment </a:t>
            </a:r>
            <a:r>
              <a:rPr lang="en-US" sz="2200" dirty="0" smtClean="0">
                <a:solidFill>
                  <a:schemeClr val="tx1"/>
                </a:solidFill>
                <a:latin typeface="Times New Roman" panose="02020603050405020304" pitchFamily="18" charset="0"/>
                <a:cs typeface="Times New Roman" panose="02020603050405020304" pitchFamily="18" charset="0"/>
              </a:rPr>
              <a:t>to avoid </a:t>
            </a:r>
            <a:r>
              <a:rPr lang="en-US" sz="2200" dirty="0">
                <a:solidFill>
                  <a:schemeClr val="tx1"/>
                </a:solidFill>
                <a:latin typeface="Times New Roman" panose="02020603050405020304" pitchFamily="18" charset="0"/>
                <a:cs typeface="Times New Roman" panose="02020603050405020304" pitchFamily="18" charset="0"/>
              </a:rPr>
              <a:t>mesial migration of posterior teeth and </a:t>
            </a:r>
            <a:r>
              <a:rPr lang="en-US" sz="2200" dirty="0" smtClean="0">
                <a:solidFill>
                  <a:schemeClr val="tx1"/>
                </a:solidFill>
                <a:latin typeface="Times New Roman" panose="02020603050405020304" pitchFamily="18" charset="0"/>
                <a:cs typeface="Times New Roman" panose="02020603050405020304" pitchFamily="18" charset="0"/>
              </a:rPr>
              <a:t>therefore leaving </a:t>
            </a:r>
            <a:r>
              <a:rPr lang="en-US" sz="2200" dirty="0">
                <a:solidFill>
                  <a:schemeClr val="tx1"/>
                </a:solidFill>
                <a:latin typeface="Times New Roman" panose="02020603050405020304" pitchFamily="18" charset="0"/>
                <a:cs typeface="Times New Roman" panose="02020603050405020304" pitchFamily="18" charset="0"/>
              </a:rPr>
              <a:t>insufficient space for retraction </a:t>
            </a:r>
            <a:br>
              <a:rPr lang="en-US" sz="2200" dirty="0">
                <a:solidFill>
                  <a:schemeClr val="tx1"/>
                </a:solidFill>
                <a:latin typeface="Times New Roman" panose="02020603050405020304" pitchFamily="18" charset="0"/>
                <a:cs typeface="Times New Roman" panose="02020603050405020304" pitchFamily="18" charset="0"/>
              </a:rPr>
            </a:b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201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064" y="1965379"/>
            <a:ext cx="10883552" cy="4540783"/>
          </a:xfrm>
        </p:spPr>
        <p:txBody>
          <a:bodyPr>
            <a:noAutofit/>
          </a:bodyPr>
          <a:lstStyle/>
          <a:p>
            <a:pPr>
              <a:lnSpc>
                <a:spcPct val="150000"/>
              </a:lnSpc>
              <a:buFont typeface="Wingdings" panose="05000000000000000000" pitchFamily="2" charset="2"/>
              <a:buChar char="Ø"/>
            </a:pPr>
            <a:r>
              <a:rPr lang="en-IN" dirty="0">
                <a:solidFill>
                  <a:schemeClr val="tx1"/>
                </a:solidFill>
                <a:latin typeface="Times New Roman" pitchFamily="18" charset="0"/>
                <a:cs typeface="Times New Roman" pitchFamily="18" charset="0"/>
              </a:rPr>
              <a:t>To relieve mild crowding and proclination where anchorage loss is desirable.</a:t>
            </a:r>
          </a:p>
          <a:p>
            <a:pPr>
              <a:lnSpc>
                <a:spcPct val="150000"/>
              </a:lnSpc>
              <a:buFont typeface="Wingdings" panose="05000000000000000000" pitchFamily="2" charset="2"/>
              <a:buChar char="Ø"/>
            </a:pPr>
            <a:r>
              <a:rPr lang="en-IN" dirty="0">
                <a:solidFill>
                  <a:schemeClr val="tx1"/>
                </a:solidFill>
                <a:latin typeface="Times New Roman" pitchFamily="18" charset="0"/>
                <a:cs typeface="Times New Roman" pitchFamily="18" charset="0"/>
              </a:rPr>
              <a:t>Whenever the second premolar are unfavourably impacted, it is preferred to extract them rather than the first premolars.</a:t>
            </a:r>
          </a:p>
          <a:p>
            <a:pPr>
              <a:lnSpc>
                <a:spcPct val="150000"/>
              </a:lnSpc>
              <a:buFont typeface="Wingdings" panose="05000000000000000000" pitchFamily="2" charset="2"/>
              <a:buChar char="Ø"/>
            </a:pPr>
            <a:r>
              <a:rPr lang="en-IN" dirty="0">
                <a:solidFill>
                  <a:schemeClr val="tx1"/>
                </a:solidFill>
                <a:latin typeface="Times New Roman" pitchFamily="18" charset="0"/>
                <a:cs typeface="Times New Roman" pitchFamily="18" charset="0"/>
              </a:rPr>
              <a:t>In open bites, they are preferred over first premolars as deepening of bite is encouraged</a:t>
            </a:r>
            <a:r>
              <a:rPr lang="en-IN" dirty="0" smtClean="0">
                <a:solidFill>
                  <a:schemeClr val="tx1"/>
                </a:solidFill>
                <a:latin typeface="Times New Roman" pitchFamily="18" charset="0"/>
                <a:cs typeface="Times New Roman" pitchFamily="18" charset="0"/>
              </a:rPr>
              <a:t>.</a:t>
            </a:r>
          </a:p>
          <a:p>
            <a:pPr>
              <a:lnSpc>
                <a:spcPct val="150000"/>
              </a:lnSpc>
              <a:buFont typeface="Wingdings" panose="05000000000000000000" pitchFamily="2" charset="2"/>
              <a:buChar char="Ø"/>
            </a:pPr>
            <a:r>
              <a:rPr lang="en-IN" dirty="0">
                <a:solidFill>
                  <a:schemeClr val="tx1"/>
                </a:solidFill>
                <a:latin typeface="Times New Roman" pitchFamily="18" charset="0"/>
                <a:cs typeface="Times New Roman" pitchFamily="18" charset="0"/>
              </a:rPr>
              <a:t>If grossly decayed or deeply filled second premolars, </a:t>
            </a:r>
            <a:endParaRPr lang="en-IN" dirty="0" smtClean="0">
              <a:solidFill>
                <a:schemeClr val="tx1"/>
              </a:solidFill>
              <a:latin typeface="Times New Roman" pitchFamily="18" charset="0"/>
              <a:cs typeface="Times New Roman" pitchFamily="18" charset="0"/>
            </a:endParaRPr>
          </a:p>
          <a:p>
            <a:pPr>
              <a:lnSpc>
                <a:spcPct val="150000"/>
              </a:lnSpc>
              <a:buFont typeface="Wingdings" panose="05000000000000000000" pitchFamily="2" charset="2"/>
              <a:buChar char="Ø"/>
            </a:pPr>
            <a:r>
              <a:rPr lang="en-IN" dirty="0" smtClean="0">
                <a:solidFill>
                  <a:schemeClr val="tx1"/>
                </a:solidFill>
                <a:latin typeface="Times New Roman" pitchFamily="18" charset="0"/>
                <a:cs typeface="Times New Roman" pitchFamily="18" charset="0"/>
              </a:rPr>
              <a:t>Early </a:t>
            </a:r>
            <a:r>
              <a:rPr lang="en-IN" dirty="0">
                <a:solidFill>
                  <a:schemeClr val="tx1"/>
                </a:solidFill>
                <a:latin typeface="Times New Roman" pitchFamily="18" charset="0"/>
                <a:cs typeface="Times New Roman" pitchFamily="18" charset="0"/>
              </a:rPr>
              <a:t>loss of a deciduous molar may cause forward movement of the first permanent molar leaving </a:t>
            </a:r>
            <a:r>
              <a:rPr lang="en-IN" dirty="0" smtClean="0">
                <a:solidFill>
                  <a:schemeClr val="tx1"/>
                </a:solidFill>
                <a:latin typeface="Times New Roman" pitchFamily="18" charset="0"/>
                <a:cs typeface="Times New Roman" pitchFamily="18" charset="0"/>
              </a:rPr>
              <a:t>in-adequate </a:t>
            </a:r>
            <a:r>
              <a:rPr lang="en-IN" dirty="0">
                <a:solidFill>
                  <a:schemeClr val="tx1"/>
                </a:solidFill>
                <a:latin typeface="Times New Roman" pitchFamily="18" charset="0"/>
                <a:cs typeface="Times New Roman" pitchFamily="18" charset="0"/>
              </a:rPr>
              <a:t>space for the second premolar.</a:t>
            </a:r>
          </a:p>
          <a:p>
            <a:pPr>
              <a:lnSpc>
                <a:spcPct val="150000"/>
              </a:lnSpc>
              <a:buFont typeface="Wingdings" panose="05000000000000000000" pitchFamily="2" charset="2"/>
              <a:buChar char="Ø"/>
            </a:pPr>
            <a:r>
              <a:rPr lang="en-IN" dirty="0">
                <a:solidFill>
                  <a:schemeClr val="tx1"/>
                </a:solidFill>
                <a:latin typeface="Times New Roman" pitchFamily="18" charset="0"/>
                <a:cs typeface="Times New Roman" pitchFamily="18" charset="0"/>
              </a:rPr>
              <a:t> In such cases, the second bicuspid  erupts completely out of the arch .such a tooth may be indicated for extraction</a:t>
            </a:r>
            <a:r>
              <a:rPr lang="en-IN" dirty="0">
                <a:solidFill>
                  <a:schemeClr val="tx1"/>
                </a:solidFill>
              </a:rPr>
              <a:t>.</a:t>
            </a:r>
          </a:p>
          <a:p>
            <a:pPr>
              <a:lnSpc>
                <a:spcPct val="150000"/>
              </a:lnSpc>
              <a:buFont typeface="Wingdings" panose="05000000000000000000" pitchFamily="2" charset="2"/>
              <a:buChar char="Ø"/>
            </a:pPr>
            <a:endParaRPr lang="en-IN" dirty="0" smtClean="0">
              <a:solidFill>
                <a:schemeClr val="tx1"/>
              </a:solidFill>
              <a:latin typeface="Times New Roman" pitchFamily="18" charset="0"/>
              <a:cs typeface="Times New Roman" pitchFamily="18" charset="0"/>
            </a:endParaRPr>
          </a:p>
          <a:p>
            <a:pPr>
              <a:lnSpc>
                <a:spcPct val="150000"/>
              </a:lnSpc>
              <a:buFont typeface="Wingdings" panose="05000000000000000000" pitchFamily="2" charset="2"/>
              <a:buChar char="Ø"/>
            </a:pPr>
            <a:endParaRPr lang="en-IN" dirty="0">
              <a:solidFill>
                <a:schemeClr val="tx1"/>
              </a:solidFill>
              <a:latin typeface="Times New Roman" pitchFamily="18" charset="0"/>
              <a:cs typeface="Times New Roman" pitchFamily="18" charset="0"/>
            </a:endParaRPr>
          </a:p>
          <a:p>
            <a:pPr>
              <a:buFont typeface="Wingdings" panose="05000000000000000000" pitchFamily="2" charset="2"/>
              <a:buChar char="Ø"/>
            </a:pPr>
            <a:endParaRPr lang="en-US" dirty="0">
              <a:solidFill>
                <a:schemeClr val="tx1"/>
              </a:solidFill>
            </a:endParaRPr>
          </a:p>
        </p:txBody>
      </p:sp>
      <p:sp>
        <p:nvSpPr>
          <p:cNvPr id="4" name="Title 1"/>
          <p:cNvSpPr txBox="1">
            <a:spLocks/>
          </p:cNvSpPr>
          <p:nvPr/>
        </p:nvSpPr>
        <p:spPr>
          <a:xfrm>
            <a:off x="1813554" y="404663"/>
            <a:ext cx="8770571" cy="156071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IN" sz="3600" dirty="0" smtClean="0">
                <a:solidFill>
                  <a:schemeClr val="tx1"/>
                </a:solidFill>
              </a:rPr>
              <a:t>  Extraction Of 2</a:t>
            </a:r>
            <a:r>
              <a:rPr lang="en-IN" sz="3600" baseline="30000" dirty="0" smtClean="0">
                <a:solidFill>
                  <a:schemeClr val="tx1"/>
                </a:solidFill>
              </a:rPr>
              <a:t>nd</a:t>
            </a:r>
            <a:r>
              <a:rPr lang="en-IN" sz="3600" dirty="0" smtClean="0">
                <a:solidFill>
                  <a:schemeClr val="tx1"/>
                </a:solidFill>
              </a:rPr>
              <a:t>Premolars</a:t>
            </a:r>
            <a:endParaRPr lang="en-US" sz="3600" dirty="0">
              <a:solidFill>
                <a:schemeClr val="tx1"/>
              </a:solidFill>
            </a:endParaRPr>
          </a:p>
        </p:txBody>
      </p:sp>
    </p:spTree>
    <p:extLst>
      <p:ext uri="{BB962C8B-B14F-4D97-AF65-F5344CB8AC3E}">
        <p14:creationId xmlns:p14="http://schemas.microsoft.com/office/powerpoint/2010/main" val="3235120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2438400"/>
            <a:ext cx="11449272" cy="3651504"/>
          </a:xfrm>
        </p:spPr>
        <p:txBody>
          <a:bodyPr>
            <a:noAutofit/>
          </a:bodyPr>
          <a:lstStyle/>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 first molar are not commonly extracted in conjunction with orthodontic therapy</a:t>
            </a:r>
            <a:r>
              <a:rPr lang="en-IN" sz="2400" dirty="0" smtClean="0">
                <a:solidFill>
                  <a:schemeClr val="tx1"/>
                </a:solidFill>
                <a:latin typeface="Times New Roman" pitchFamily="18" charset="0"/>
                <a:cs typeface="Times New Roman" pitchFamily="18" charset="0"/>
              </a:rPr>
              <a:t>.</a:t>
            </a:r>
          </a:p>
          <a:p>
            <a:pPr marL="0" indent="0">
              <a:buNone/>
            </a:pPr>
            <a:endParaRPr lang="en-IN" sz="2400" dirty="0">
              <a:solidFill>
                <a:schemeClr val="tx1"/>
              </a:solidFill>
              <a:latin typeface="Times New Roman" pitchFamily="18" charset="0"/>
              <a:cs typeface="Times New Roman" pitchFamily="18" charset="0"/>
            </a:endParaRPr>
          </a:p>
        </p:txBody>
      </p:sp>
      <p:sp>
        <p:nvSpPr>
          <p:cNvPr id="4" name="Title 1"/>
          <p:cNvSpPr txBox="1">
            <a:spLocks noGrp="1"/>
          </p:cNvSpPr>
          <p:nvPr>
            <p:ph type="title"/>
          </p:nvPr>
        </p:nvSpPr>
        <p:spPr>
          <a:xfrm>
            <a:off x="1991544" y="332656"/>
            <a:ext cx="8770571" cy="156071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IN" sz="3600" dirty="0" smtClean="0">
                <a:solidFill>
                  <a:schemeClr val="tx1"/>
                </a:solidFill>
              </a:rPr>
              <a:t>  Extraction Of 1</a:t>
            </a:r>
            <a:r>
              <a:rPr lang="en-IN" sz="3600" baseline="30000" dirty="0" smtClean="0">
                <a:solidFill>
                  <a:schemeClr val="tx1"/>
                </a:solidFill>
              </a:rPr>
              <a:t>st</a:t>
            </a:r>
            <a:r>
              <a:rPr lang="en-IN" sz="3600" dirty="0" smtClean="0">
                <a:solidFill>
                  <a:schemeClr val="tx1"/>
                </a:solidFill>
              </a:rPr>
              <a:t> Molars</a:t>
            </a:r>
            <a:endParaRPr lang="en-US" sz="3600" dirty="0">
              <a:solidFill>
                <a:schemeClr val="tx1"/>
              </a:solidFill>
            </a:endParaRPr>
          </a:p>
        </p:txBody>
      </p:sp>
      <p:sp>
        <p:nvSpPr>
          <p:cNvPr id="5" name="Content Placeholder 2"/>
          <p:cNvSpPr txBox="1">
            <a:spLocks/>
          </p:cNvSpPr>
          <p:nvPr/>
        </p:nvSpPr>
        <p:spPr>
          <a:xfrm>
            <a:off x="335360" y="2852936"/>
            <a:ext cx="10873208" cy="4464496"/>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Extraction of the first permanent molars is avoided for the following reasons;</a:t>
            </a:r>
          </a:p>
          <a:p>
            <a:pPr lvl="1">
              <a:lnSpc>
                <a:spcPct val="150000"/>
              </a:lnSpc>
              <a:buFont typeface="Wingdings" panose="05000000000000000000" pitchFamily="2" charset="2"/>
              <a:buChar char="Ø"/>
            </a:pPr>
            <a:r>
              <a:rPr lang="en-IN" sz="2200" dirty="0" smtClean="0">
                <a:solidFill>
                  <a:schemeClr val="tx1"/>
                </a:solidFill>
                <a:latin typeface="Times New Roman" pitchFamily="18" charset="0"/>
                <a:cs typeface="Times New Roman" pitchFamily="18" charset="0"/>
              </a:rPr>
              <a:t>The extraction of the first molar does not give adequate space in the incisor region .</a:t>
            </a:r>
          </a:p>
          <a:p>
            <a:pPr lvl="1">
              <a:lnSpc>
                <a:spcPct val="150000"/>
              </a:lnSpc>
              <a:buFont typeface="Wingdings" panose="05000000000000000000" pitchFamily="2" charset="2"/>
              <a:buChar char="Ø"/>
            </a:pPr>
            <a:r>
              <a:rPr lang="en-IN" sz="2200" dirty="0" smtClean="0">
                <a:solidFill>
                  <a:schemeClr val="tx1"/>
                </a:solidFill>
                <a:latin typeface="Times New Roman" pitchFamily="18" charset="0"/>
                <a:cs typeface="Times New Roman" pitchFamily="18" charset="0"/>
              </a:rPr>
              <a:t>The extraction of the first molar results in deepening of the bite .</a:t>
            </a:r>
          </a:p>
          <a:p>
            <a:pPr lvl="1">
              <a:lnSpc>
                <a:spcPct val="150000"/>
              </a:lnSpc>
              <a:buFont typeface="Wingdings" panose="05000000000000000000" pitchFamily="2" charset="2"/>
              <a:buChar char="Ø"/>
            </a:pPr>
            <a:r>
              <a:rPr lang="en-IN" sz="2200" dirty="0" smtClean="0">
                <a:solidFill>
                  <a:schemeClr val="tx1"/>
                </a:solidFill>
                <a:latin typeface="Times New Roman" pitchFamily="18" charset="0"/>
                <a:cs typeface="Times New Roman" pitchFamily="18" charset="0"/>
              </a:rPr>
              <a:t>The second premolar and molar may tip into the extraction space.</a:t>
            </a:r>
          </a:p>
          <a:p>
            <a:pPr lvl="1">
              <a:lnSpc>
                <a:spcPct val="150000"/>
              </a:lnSpc>
              <a:buFont typeface="Wingdings" panose="05000000000000000000" pitchFamily="2" charset="2"/>
              <a:buChar char="Ø"/>
            </a:pPr>
            <a:r>
              <a:rPr lang="en-IN" sz="2200" dirty="0" smtClean="0">
                <a:solidFill>
                  <a:schemeClr val="tx1"/>
                </a:solidFill>
                <a:latin typeface="Times New Roman" pitchFamily="18" charset="0"/>
                <a:cs typeface="Times New Roman" pitchFamily="18" charset="0"/>
              </a:rPr>
              <a:t>Mastication may be affected.</a:t>
            </a:r>
            <a:endParaRPr lang="en-US"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40690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476674"/>
            <a:ext cx="11377264" cy="6048670"/>
          </a:xfrm>
        </p:spPr>
        <p:txBody>
          <a:bodyPr>
            <a:normAutofit/>
          </a:bodyPr>
          <a:lstStyle/>
          <a:p>
            <a:pPr marL="0" indent="0">
              <a:buNone/>
            </a:pPr>
            <a:r>
              <a:rPr lang="en-IN" sz="3200" dirty="0" smtClean="0">
                <a:solidFill>
                  <a:schemeClr val="tx1"/>
                </a:solidFill>
                <a:latin typeface="Times New Roman" panose="02020603050405020304" pitchFamily="18" charset="0"/>
                <a:cs typeface="Times New Roman" panose="02020603050405020304" pitchFamily="18" charset="0"/>
              </a:rPr>
              <a:t>Indications: </a:t>
            </a:r>
          </a:p>
          <a:p>
            <a:pPr>
              <a:buFont typeface="Wingdings" panose="05000000000000000000" pitchFamily="2" charset="2"/>
              <a:buChar char="Ø"/>
            </a:pPr>
            <a:endParaRPr lang="en-IN"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IN" sz="2600" dirty="0">
              <a:solidFill>
                <a:schemeClr val="tx1"/>
              </a:solidFill>
              <a:latin typeface="Times New Roman" pitchFamily="18" charset="0"/>
              <a:cs typeface="Times New Roman" pitchFamily="18" charset="0"/>
            </a:endParaRPr>
          </a:p>
          <a:p>
            <a:pPr>
              <a:lnSpc>
                <a:spcPct val="150000"/>
              </a:lnSpc>
              <a:buFont typeface="Wingdings" pitchFamily="2" charset="2"/>
              <a:buChar char="Ø"/>
            </a:pPr>
            <a:r>
              <a:rPr lang="en-IN" sz="2600" dirty="0">
                <a:solidFill>
                  <a:schemeClr val="tx1"/>
                </a:solidFill>
                <a:latin typeface="Times New Roman" pitchFamily="18" charset="0"/>
                <a:cs typeface="Times New Roman" pitchFamily="18" charset="0"/>
              </a:rPr>
              <a:t>Grossly decayed molar or heavily filled teeth.</a:t>
            </a:r>
          </a:p>
          <a:p>
            <a:pPr>
              <a:lnSpc>
                <a:spcPct val="150000"/>
              </a:lnSpc>
              <a:buFont typeface="Wingdings" pitchFamily="2" charset="2"/>
              <a:buChar char="Ø"/>
            </a:pPr>
            <a:r>
              <a:rPr lang="en-IN" sz="2600" dirty="0">
                <a:solidFill>
                  <a:schemeClr val="tx1"/>
                </a:solidFill>
                <a:latin typeface="Times New Roman" pitchFamily="18" charset="0"/>
                <a:cs typeface="Times New Roman" pitchFamily="18" charset="0"/>
              </a:rPr>
              <a:t>Molars that are extruded or with marked periodontal  involvement.</a:t>
            </a:r>
          </a:p>
          <a:p>
            <a:pPr>
              <a:lnSpc>
                <a:spcPct val="150000"/>
              </a:lnSpc>
              <a:buFont typeface="Wingdings" pitchFamily="2" charset="2"/>
              <a:buChar char="Ø"/>
            </a:pPr>
            <a:r>
              <a:rPr lang="en-IN" sz="2600" dirty="0">
                <a:solidFill>
                  <a:schemeClr val="tx1"/>
                </a:solidFill>
                <a:latin typeface="Times New Roman" pitchFamily="18" charset="0"/>
                <a:cs typeface="Times New Roman" pitchFamily="18" charset="0"/>
              </a:rPr>
              <a:t>In open bites as their extraction encourages deepening of bite .</a:t>
            </a:r>
          </a:p>
          <a:p>
            <a:pPr>
              <a:lnSpc>
                <a:spcPct val="150000"/>
              </a:lnSpc>
              <a:buFont typeface="Wingdings" pitchFamily="2" charset="2"/>
              <a:buChar char="Ø"/>
            </a:pPr>
            <a:r>
              <a:rPr lang="en-IN" sz="2600" dirty="0" err="1">
                <a:solidFill>
                  <a:schemeClr val="tx1"/>
                </a:solidFill>
                <a:latin typeface="Times New Roman" pitchFamily="18" charset="0"/>
                <a:cs typeface="Times New Roman" pitchFamily="18" charset="0"/>
              </a:rPr>
              <a:t>Orthodontically</a:t>
            </a:r>
            <a:r>
              <a:rPr lang="en-IN" sz="2600" dirty="0">
                <a:solidFill>
                  <a:schemeClr val="tx1"/>
                </a:solidFill>
                <a:latin typeface="Times New Roman" pitchFamily="18" charset="0"/>
                <a:cs typeface="Times New Roman" pitchFamily="18" charset="0"/>
              </a:rPr>
              <a:t> </a:t>
            </a:r>
            <a:r>
              <a:rPr lang="en-IN" sz="2600" dirty="0" smtClean="0">
                <a:solidFill>
                  <a:schemeClr val="tx1"/>
                </a:solidFill>
                <a:latin typeface="Times New Roman" pitchFamily="18" charset="0"/>
                <a:cs typeface="Times New Roman" pitchFamily="18" charset="0"/>
              </a:rPr>
              <a:t>retreated </a:t>
            </a:r>
            <a:r>
              <a:rPr lang="en-IN" sz="2600" dirty="0">
                <a:solidFill>
                  <a:schemeClr val="tx1"/>
                </a:solidFill>
                <a:latin typeface="Times New Roman" pitchFamily="18" charset="0"/>
                <a:cs typeface="Times New Roman" pitchFamily="18" charset="0"/>
              </a:rPr>
              <a:t>cases presenting with Angle class II malocclusion where the first premolars have already been extracted.</a:t>
            </a:r>
            <a:endParaRPr lang="en-US"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5099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476674"/>
            <a:ext cx="11377264" cy="6048670"/>
          </a:xfrm>
        </p:spPr>
        <p:txBody>
          <a:bodyPr>
            <a:noAutofit/>
          </a:bodyPr>
          <a:lstStyle/>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Rules </a:t>
            </a:r>
            <a:r>
              <a:rPr lang="en-US" sz="2800" dirty="0">
                <a:solidFill>
                  <a:schemeClr val="tx1"/>
                </a:solidFill>
                <a:latin typeface="Times New Roman" panose="02020603050405020304" pitchFamily="18" charset="0"/>
                <a:cs typeface="Times New Roman" panose="02020603050405020304" pitchFamily="18" charset="0"/>
              </a:rPr>
              <a:t>for Guidance </a:t>
            </a:r>
            <a:r>
              <a:rPr lang="en-US" sz="2800" dirty="0" smtClean="0">
                <a:solidFill>
                  <a:schemeClr val="tx1"/>
                </a:solidFill>
                <a:latin typeface="Times New Roman" panose="02020603050405020304" pitchFamily="18" charset="0"/>
                <a:cs typeface="Times New Roman" panose="02020603050405020304" pitchFamily="18" charset="0"/>
              </a:rPr>
              <a:t>to the </a:t>
            </a:r>
            <a:r>
              <a:rPr lang="en-US" sz="2800" dirty="0">
                <a:solidFill>
                  <a:schemeClr val="tx1"/>
                </a:solidFill>
                <a:latin typeface="Times New Roman" panose="02020603050405020304" pitchFamily="18" charset="0"/>
                <a:cs typeface="Times New Roman" panose="02020603050405020304" pitchFamily="18" charset="0"/>
              </a:rPr>
              <a:t>Best Time for </a:t>
            </a:r>
            <a:r>
              <a:rPr lang="en-US" sz="2800" dirty="0" smtClean="0">
                <a:solidFill>
                  <a:schemeClr val="tx1"/>
                </a:solidFill>
                <a:latin typeface="Times New Roman" panose="02020603050405020304" pitchFamily="18" charset="0"/>
                <a:cs typeface="Times New Roman" panose="02020603050405020304" pitchFamily="18" charset="0"/>
              </a:rPr>
              <a:t>Extraction:</a:t>
            </a:r>
          </a:p>
          <a:p>
            <a:pPr>
              <a:buFont typeface="Wingdings" panose="05000000000000000000" pitchFamily="2" charset="2"/>
              <a:buChar char="Ø"/>
            </a:pPr>
            <a:endParaRPr lang="en-US"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solidFill>
                  <a:schemeClr val="tx1"/>
                </a:solidFill>
              </a:rPr>
              <a:t>When </a:t>
            </a:r>
            <a:r>
              <a:rPr lang="en-US" sz="2400" dirty="0">
                <a:solidFill>
                  <a:schemeClr val="tx1"/>
                </a:solidFill>
              </a:rPr>
              <a:t>crowding is absent or confined to the </a:t>
            </a:r>
            <a:r>
              <a:rPr lang="en-US" sz="2400" dirty="0" smtClean="0">
                <a:solidFill>
                  <a:schemeClr val="tx1"/>
                </a:solidFill>
              </a:rPr>
              <a:t>premolar segment </a:t>
            </a:r>
            <a:r>
              <a:rPr lang="en-US" sz="2400" dirty="0">
                <a:solidFill>
                  <a:schemeClr val="tx1"/>
                </a:solidFill>
              </a:rPr>
              <a:t>and no space is needed for anterior </a:t>
            </a:r>
            <a:r>
              <a:rPr lang="en-US" sz="2400" dirty="0" smtClean="0">
                <a:solidFill>
                  <a:schemeClr val="tx1"/>
                </a:solidFill>
              </a:rPr>
              <a:t>alignment then </a:t>
            </a:r>
            <a:r>
              <a:rPr lang="en-US" sz="2400" dirty="0">
                <a:solidFill>
                  <a:schemeClr val="tx1"/>
                </a:solidFill>
              </a:rPr>
              <a:t>first molar is removed before second molar </a:t>
            </a:r>
            <a:r>
              <a:rPr lang="en-US" sz="2400" dirty="0" smtClean="0">
                <a:solidFill>
                  <a:schemeClr val="tx1"/>
                </a:solidFill>
              </a:rPr>
              <a:t>erupts to </a:t>
            </a:r>
            <a:r>
              <a:rPr lang="en-US" sz="2400" dirty="0">
                <a:solidFill>
                  <a:schemeClr val="tx1"/>
                </a:solidFill>
              </a:rPr>
              <a:t>allow it to move forward during eruption </a:t>
            </a:r>
            <a:r>
              <a:rPr lang="en-US" sz="2400">
                <a:solidFill>
                  <a:schemeClr val="tx1"/>
                </a:solidFill>
              </a:rPr>
              <a:t>and </a:t>
            </a:r>
            <a:r>
              <a:rPr lang="en-US" sz="2400" smtClean="0">
                <a:solidFill>
                  <a:schemeClr val="tx1"/>
                </a:solidFill>
              </a:rPr>
              <a:t>take up </a:t>
            </a:r>
            <a:r>
              <a:rPr lang="en-US" sz="2400" dirty="0">
                <a:solidFill>
                  <a:schemeClr val="tx1"/>
                </a:solidFill>
              </a:rPr>
              <a:t>the first molar </a:t>
            </a:r>
            <a:r>
              <a:rPr lang="en-US" sz="2400" dirty="0" smtClean="0">
                <a:solidFill>
                  <a:schemeClr val="tx1"/>
                </a:solidFill>
              </a:rPr>
              <a:t>position.</a:t>
            </a:r>
          </a:p>
          <a:p>
            <a:pPr>
              <a:buFont typeface="Wingdings" panose="05000000000000000000" pitchFamily="2" charset="2"/>
              <a:buChar char="Ø"/>
            </a:pPr>
            <a:r>
              <a:rPr lang="en-US" sz="2400" dirty="0" smtClean="0">
                <a:solidFill>
                  <a:schemeClr val="tx1"/>
                </a:solidFill>
              </a:rPr>
              <a:t>Also </a:t>
            </a:r>
            <a:r>
              <a:rPr lang="en-US" sz="2400" dirty="0">
                <a:solidFill>
                  <a:schemeClr val="tx1"/>
                </a:solidFill>
              </a:rPr>
              <a:t>lower first molar </a:t>
            </a:r>
            <a:r>
              <a:rPr lang="en-US" sz="2400" dirty="0" smtClean="0">
                <a:solidFill>
                  <a:schemeClr val="tx1"/>
                </a:solidFill>
              </a:rPr>
              <a:t>needs</a:t>
            </a:r>
            <a:r>
              <a:rPr lang="en-US" sz="2400" dirty="0">
                <a:solidFill>
                  <a:schemeClr val="tx1"/>
                </a:solidFill>
              </a:rPr>
              <a:t> </a:t>
            </a:r>
            <a:r>
              <a:rPr lang="en-US" sz="2400" dirty="0" smtClean="0">
                <a:solidFill>
                  <a:schemeClr val="tx1"/>
                </a:solidFill>
              </a:rPr>
              <a:t>to </a:t>
            </a:r>
            <a:r>
              <a:rPr lang="en-US" sz="2400" dirty="0">
                <a:solidFill>
                  <a:schemeClr val="tx1"/>
                </a:solidFill>
              </a:rPr>
              <a:t>be removed earlier than upper first molar </a:t>
            </a:r>
            <a:r>
              <a:rPr lang="en-US" sz="2400" dirty="0" smtClean="0">
                <a:solidFill>
                  <a:schemeClr val="tx1"/>
                </a:solidFill>
              </a:rPr>
              <a:t>because second </a:t>
            </a:r>
            <a:r>
              <a:rPr lang="en-US" sz="2400" dirty="0">
                <a:solidFill>
                  <a:schemeClr val="tx1"/>
                </a:solidFill>
              </a:rPr>
              <a:t>molar moves forward less readily in the </a:t>
            </a:r>
            <a:r>
              <a:rPr lang="en-US" sz="2400" dirty="0" smtClean="0">
                <a:solidFill>
                  <a:schemeClr val="tx1"/>
                </a:solidFill>
              </a:rPr>
              <a:t>lower jaw.</a:t>
            </a:r>
          </a:p>
          <a:p>
            <a:pPr>
              <a:buFont typeface="Wingdings" panose="05000000000000000000" pitchFamily="2" charset="2"/>
              <a:buChar char="Ø"/>
            </a:pPr>
            <a:r>
              <a:rPr lang="en-US" sz="2400" dirty="0" smtClean="0">
                <a:solidFill>
                  <a:schemeClr val="tx1"/>
                </a:solidFill>
              </a:rPr>
              <a:t>When </a:t>
            </a:r>
            <a:r>
              <a:rPr lang="en-US" sz="2400" dirty="0">
                <a:solidFill>
                  <a:schemeClr val="tx1"/>
                </a:solidFill>
              </a:rPr>
              <a:t>space is required for alignment of </a:t>
            </a:r>
            <a:r>
              <a:rPr lang="en-US" sz="2400" dirty="0" err="1" smtClean="0">
                <a:solidFill>
                  <a:schemeClr val="tx1"/>
                </a:solidFill>
              </a:rPr>
              <a:t>anteriors</a:t>
            </a:r>
            <a:r>
              <a:rPr lang="en-US" sz="2400" dirty="0" smtClean="0">
                <a:solidFill>
                  <a:schemeClr val="tx1"/>
                </a:solidFill>
              </a:rPr>
              <a:t>, it </a:t>
            </a:r>
            <a:r>
              <a:rPr lang="en-US" sz="2400" dirty="0">
                <a:solidFill>
                  <a:schemeClr val="tx1"/>
                </a:solidFill>
              </a:rPr>
              <a:t>is preferable to wait for second molar eruption </a:t>
            </a:r>
            <a:r>
              <a:rPr lang="en-US" sz="2400" dirty="0" smtClean="0">
                <a:solidFill>
                  <a:schemeClr val="tx1"/>
                </a:solidFill>
              </a:rPr>
              <a:t>before first </a:t>
            </a:r>
            <a:r>
              <a:rPr lang="en-US" sz="2400" dirty="0">
                <a:solidFill>
                  <a:schemeClr val="tx1"/>
                </a:solidFill>
              </a:rPr>
              <a:t>molar extraction to avoid space closure </a:t>
            </a:r>
            <a:r>
              <a:rPr lang="en-US" sz="2400" dirty="0" smtClean="0">
                <a:solidFill>
                  <a:schemeClr val="tx1"/>
                </a:solidFill>
              </a:rPr>
              <a:t>by forward </a:t>
            </a:r>
            <a:r>
              <a:rPr lang="en-US" sz="2400" dirty="0">
                <a:solidFill>
                  <a:schemeClr val="tx1"/>
                </a:solidFill>
              </a:rPr>
              <a:t>movement of second molar </a:t>
            </a:r>
            <a:r>
              <a:rPr lang="en-US" sz="2800" dirty="0">
                <a:solidFill>
                  <a:schemeClr val="tx1"/>
                </a:solidFill>
              </a:rPr>
              <a:t/>
            </a:r>
            <a:br>
              <a:rPr lang="en-US" sz="2800" dirty="0">
                <a:solidFill>
                  <a:schemeClr val="tx1"/>
                </a:solidFill>
              </a:rPr>
            </a:b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1750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249489"/>
            <a:ext cx="10945216" cy="4608511"/>
          </a:xfrm>
        </p:spPr>
        <p:txBody>
          <a:bodyPr>
            <a:normAutofit/>
          </a:bodyPr>
          <a:lstStyle/>
          <a:p>
            <a:r>
              <a:rPr lang="en-IN" sz="2400" dirty="0">
                <a:solidFill>
                  <a:schemeClr val="tx1"/>
                </a:solidFill>
                <a:latin typeface="Times New Roman" pitchFamily="18" charset="0"/>
                <a:cs typeface="Times New Roman" pitchFamily="18" charset="0"/>
              </a:rPr>
              <a:t>The extraction of second permanent molars although not common, is advocated for a number of reasons, as follows;</a:t>
            </a:r>
          </a:p>
          <a:p>
            <a:pPr>
              <a:buFont typeface="Wingdings" pitchFamily="2" charset="2"/>
              <a:buChar char="Ø"/>
            </a:pPr>
            <a:r>
              <a:rPr lang="en-IN" sz="2400" i="1" u="sng" dirty="0">
                <a:solidFill>
                  <a:schemeClr val="tx1"/>
                </a:solidFill>
                <a:latin typeface="Times New Roman" pitchFamily="18" charset="0"/>
                <a:cs typeface="Times New Roman" pitchFamily="18" charset="0"/>
              </a:rPr>
              <a:t>To prevent third molars </a:t>
            </a:r>
            <a:r>
              <a:rPr lang="en-IN" sz="2400" u="sng" dirty="0">
                <a:solidFill>
                  <a:schemeClr val="tx1"/>
                </a:solidFill>
                <a:latin typeface="Times New Roman" pitchFamily="18" charset="0"/>
                <a:cs typeface="Times New Roman" pitchFamily="18" charset="0"/>
              </a:rPr>
              <a:t>impaction</a:t>
            </a:r>
            <a:r>
              <a:rPr lang="en-IN" sz="2400" dirty="0">
                <a:solidFill>
                  <a:schemeClr val="tx1"/>
                </a:solidFill>
                <a:latin typeface="Times New Roman" pitchFamily="18" charset="0"/>
                <a:cs typeface="Times New Roman" pitchFamily="18" charset="0"/>
              </a:rPr>
              <a:t>: The removal of second molars has been advocated for the prevention of lower third molar impaction .</a:t>
            </a:r>
          </a:p>
          <a:p>
            <a:pPr>
              <a:buFont typeface="Wingdings" pitchFamily="2" charset="2"/>
              <a:buChar char="q"/>
            </a:pPr>
            <a:r>
              <a:rPr lang="en-IN" sz="2400" dirty="0">
                <a:solidFill>
                  <a:schemeClr val="tx1"/>
                </a:solidFill>
                <a:latin typeface="Times New Roman" pitchFamily="18" charset="0"/>
                <a:cs typeface="Times New Roman" pitchFamily="18" charset="0"/>
              </a:rPr>
              <a:t>The cases that benefit from such extraction are those where the third molars are upright or not tipped mesially more than 30 degree .</a:t>
            </a:r>
          </a:p>
          <a:p>
            <a:pPr>
              <a:buFont typeface="Wingdings" pitchFamily="2" charset="2"/>
              <a:buChar char="q"/>
            </a:pPr>
            <a:r>
              <a:rPr lang="en-IN" sz="2400" dirty="0">
                <a:solidFill>
                  <a:schemeClr val="tx1"/>
                </a:solidFill>
                <a:latin typeface="Times New Roman" pitchFamily="18" charset="0"/>
                <a:cs typeface="Times New Roman" pitchFamily="18" charset="0"/>
              </a:rPr>
              <a:t>Upper second molars extraction if carried out prior to the eruption of the third molars </a:t>
            </a:r>
            <a:r>
              <a:rPr lang="en-IN" sz="2400" dirty="0" smtClean="0">
                <a:solidFill>
                  <a:schemeClr val="tx1"/>
                </a:solidFill>
                <a:latin typeface="Times New Roman" pitchFamily="18" charset="0"/>
                <a:cs typeface="Times New Roman" pitchFamily="18" charset="0"/>
              </a:rPr>
              <a:t>results </a:t>
            </a:r>
            <a:r>
              <a:rPr lang="en-IN" sz="2400" dirty="0">
                <a:solidFill>
                  <a:schemeClr val="tx1"/>
                </a:solidFill>
                <a:latin typeface="Times New Roman" pitchFamily="18" charset="0"/>
                <a:cs typeface="Times New Roman" pitchFamily="18" charset="0"/>
              </a:rPr>
              <a:t>in satisfactory third molar position.</a:t>
            </a:r>
          </a:p>
          <a:p>
            <a:pPr>
              <a:buFont typeface="Wingdings" pitchFamily="2" charset="2"/>
              <a:buChar char="Ø"/>
            </a:pPr>
            <a:endParaRPr lang="en-US" sz="2400" dirty="0">
              <a:solidFill>
                <a:schemeClr val="tx1"/>
              </a:solidFill>
            </a:endParaRPr>
          </a:p>
        </p:txBody>
      </p:sp>
      <p:sp>
        <p:nvSpPr>
          <p:cNvPr id="5" name="Title 1"/>
          <p:cNvSpPr txBox="1">
            <a:spLocks noGrp="1"/>
          </p:cNvSpPr>
          <p:nvPr>
            <p:ph type="title"/>
          </p:nvPr>
        </p:nvSpPr>
        <p:spPr>
          <a:xfrm>
            <a:off x="1991544" y="332656"/>
            <a:ext cx="8770571" cy="156071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IN" sz="3600" dirty="0" smtClean="0">
                <a:solidFill>
                  <a:schemeClr val="tx1"/>
                </a:solidFill>
              </a:rPr>
              <a:t>  Extraction Of 2</a:t>
            </a:r>
            <a:r>
              <a:rPr lang="en-IN" sz="3600" baseline="30000" dirty="0" smtClean="0">
                <a:solidFill>
                  <a:schemeClr val="tx1"/>
                </a:solidFill>
              </a:rPr>
              <a:t>nd</a:t>
            </a:r>
            <a:r>
              <a:rPr lang="en-IN" sz="3600" dirty="0" smtClean="0">
                <a:solidFill>
                  <a:schemeClr val="tx1"/>
                </a:solidFill>
              </a:rPr>
              <a:t> Molars</a:t>
            </a:r>
            <a:endParaRPr lang="en-US" sz="3600" dirty="0">
              <a:solidFill>
                <a:schemeClr val="tx1"/>
              </a:solidFill>
            </a:endParaRPr>
          </a:p>
        </p:txBody>
      </p:sp>
    </p:spTree>
    <p:extLst>
      <p:ext uri="{BB962C8B-B14F-4D97-AF65-F5344CB8AC3E}">
        <p14:creationId xmlns:p14="http://schemas.microsoft.com/office/powerpoint/2010/main" val="2306793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2204864"/>
            <a:ext cx="11089232" cy="5616624"/>
          </a:xfrm>
        </p:spPr>
        <p:txBody>
          <a:bodyPr>
            <a:noAutofit/>
          </a:bodyPr>
          <a:lstStyle/>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To relieve impaction of second </a:t>
            </a:r>
            <a:r>
              <a:rPr lang="en-IN" sz="2400" dirty="0" smtClean="0">
                <a:solidFill>
                  <a:schemeClr val="tx1"/>
                </a:solidFill>
                <a:latin typeface="Times New Roman" pitchFamily="18" charset="0"/>
                <a:cs typeface="Times New Roman" pitchFamily="18" charset="0"/>
              </a:rPr>
              <a:t>premolars</a:t>
            </a:r>
            <a:r>
              <a:rPr lang="en-IN" sz="2400" dirty="0">
                <a:solidFill>
                  <a:schemeClr val="tx1"/>
                </a:solidFill>
                <a:latin typeface="Times New Roman" pitchFamily="18" charset="0"/>
                <a:cs typeface="Times New Roman" pitchFamily="18" charset="0"/>
              </a:rPr>
              <a:t>: The premature loss of second deciduous molars is usually followed by forward drift of the first permanent molars leaving inadequate space for the second bicuspid to </a:t>
            </a:r>
            <a:r>
              <a:rPr lang="en-IN" sz="2400" dirty="0" smtClean="0">
                <a:solidFill>
                  <a:schemeClr val="tx1"/>
                </a:solidFill>
                <a:latin typeface="Times New Roman" pitchFamily="18" charset="0"/>
                <a:cs typeface="Times New Roman" pitchFamily="18" charset="0"/>
              </a:rPr>
              <a:t>erupt.</a:t>
            </a:r>
          </a:p>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Open bite cases: The extraction of the second molars deepens the bite . Thus they can be considered in open bites </a:t>
            </a:r>
            <a:r>
              <a:rPr lang="en-IN" sz="2400" dirty="0" smtClean="0">
                <a:solidFill>
                  <a:schemeClr val="tx1"/>
                </a:solidFill>
                <a:latin typeface="Times New Roman" pitchFamily="18" charset="0"/>
                <a:cs typeface="Times New Roman" pitchFamily="18" charset="0"/>
              </a:rPr>
              <a:t>cases.</a:t>
            </a:r>
          </a:p>
        </p:txBody>
      </p:sp>
    </p:spTree>
    <p:extLst>
      <p:ext uri="{BB962C8B-B14F-4D97-AF65-F5344CB8AC3E}">
        <p14:creationId xmlns:p14="http://schemas.microsoft.com/office/powerpoint/2010/main" val="313014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904" y="260648"/>
            <a:ext cx="4454998" cy="864096"/>
          </a:xfrm>
        </p:spPr>
        <p:txBody>
          <a:bodyPr/>
          <a:lstStyle/>
          <a:p>
            <a:pPr algn="ctr"/>
            <a:r>
              <a:rPr lang="en-IN" i="1" dirty="0" smtClean="0">
                <a:solidFill>
                  <a:schemeClr val="tx1"/>
                </a:solidFill>
                <a:latin typeface="Algerian" panose="04020705040A02060702" pitchFamily="82" charset="0"/>
              </a:rPr>
              <a:t>CONTENTS</a:t>
            </a:r>
            <a:endParaRPr lang="en-US" i="1" dirty="0">
              <a:solidFill>
                <a:schemeClr val="tx1"/>
              </a:solidFill>
              <a:latin typeface="Algerian" panose="04020705040A02060702" pitchFamily="82" charset="0"/>
            </a:endParaRPr>
          </a:p>
        </p:txBody>
      </p:sp>
      <p:sp>
        <p:nvSpPr>
          <p:cNvPr id="3" name="Content Placeholder 2"/>
          <p:cNvSpPr>
            <a:spLocks noGrp="1"/>
          </p:cNvSpPr>
          <p:nvPr>
            <p:ph idx="1"/>
          </p:nvPr>
        </p:nvSpPr>
        <p:spPr>
          <a:xfrm>
            <a:off x="2711624" y="2204864"/>
            <a:ext cx="7416824" cy="4149080"/>
          </a:xfrm>
        </p:spPr>
        <p:txBody>
          <a:bodyPr>
            <a:noAutofit/>
          </a:bodyPr>
          <a:lstStyle/>
          <a:p>
            <a:pPr>
              <a:lnSpc>
                <a:spcPct val="150000"/>
              </a:lnSpc>
              <a:buFont typeface="Wingdings" panose="05000000000000000000" pitchFamily="2" charset="2"/>
              <a:buChar char="v"/>
            </a:pPr>
            <a:r>
              <a:rPr lang="en-IN" sz="2400" b="1" i="1" dirty="0" smtClean="0">
                <a:solidFill>
                  <a:schemeClr val="tx1"/>
                </a:solidFill>
                <a:latin typeface="+mj-lt"/>
                <a:cs typeface="Sanskrit Text" panose="02020503050405020304" pitchFamily="18" charset="0"/>
              </a:rPr>
              <a:t>INTRODUCTION</a:t>
            </a:r>
            <a:endParaRPr lang="en-IN" sz="2400" b="1" i="1" dirty="0" smtClean="0">
              <a:solidFill>
                <a:schemeClr val="tx1"/>
              </a:solidFill>
              <a:latin typeface="+mj-lt"/>
              <a:cs typeface="Sanskrit Text" panose="02020503050405020304" pitchFamily="18" charset="0"/>
            </a:endParaRPr>
          </a:p>
          <a:p>
            <a:pPr>
              <a:lnSpc>
                <a:spcPct val="150000"/>
              </a:lnSpc>
              <a:buFont typeface="Wingdings" panose="05000000000000000000" pitchFamily="2" charset="2"/>
              <a:buChar char="v"/>
            </a:pPr>
            <a:r>
              <a:rPr lang="en-IN" sz="2400" b="1" i="1" dirty="0" smtClean="0">
                <a:solidFill>
                  <a:schemeClr val="tx1"/>
                </a:solidFill>
                <a:latin typeface="+mj-lt"/>
                <a:cs typeface="Sanskrit Text" panose="02020503050405020304" pitchFamily="18" charset="0"/>
              </a:rPr>
              <a:t>HISTORICAL BACKGROUND</a:t>
            </a:r>
          </a:p>
          <a:p>
            <a:pPr>
              <a:lnSpc>
                <a:spcPct val="150000"/>
              </a:lnSpc>
              <a:buFont typeface="Wingdings" panose="05000000000000000000" pitchFamily="2" charset="2"/>
              <a:buChar char="v"/>
            </a:pPr>
            <a:r>
              <a:rPr lang="en-IN" sz="2400" b="1" i="1" dirty="0" smtClean="0">
                <a:solidFill>
                  <a:schemeClr val="tx1"/>
                </a:solidFill>
                <a:latin typeface="+mj-lt"/>
                <a:cs typeface="Sanskrit Text" panose="02020503050405020304" pitchFamily="18" charset="0"/>
              </a:rPr>
              <a:t>NEED </a:t>
            </a:r>
            <a:r>
              <a:rPr lang="en-IN" sz="2400" b="1" i="1" dirty="0">
                <a:solidFill>
                  <a:schemeClr val="tx1"/>
                </a:solidFill>
                <a:latin typeface="+mj-lt"/>
                <a:cs typeface="Sanskrit Text" panose="02020503050405020304" pitchFamily="18" charset="0"/>
              </a:rPr>
              <a:t>FOR </a:t>
            </a:r>
            <a:r>
              <a:rPr lang="en-IN" sz="2400" b="1" i="1" dirty="0" smtClean="0">
                <a:solidFill>
                  <a:schemeClr val="tx1"/>
                </a:solidFill>
                <a:latin typeface="+mj-lt"/>
                <a:cs typeface="Sanskrit Text" panose="02020503050405020304" pitchFamily="18" charset="0"/>
              </a:rPr>
              <a:t>EXTRACTION</a:t>
            </a:r>
          </a:p>
          <a:p>
            <a:pPr>
              <a:lnSpc>
                <a:spcPct val="150000"/>
              </a:lnSpc>
              <a:buFont typeface="Wingdings" panose="05000000000000000000" pitchFamily="2" charset="2"/>
              <a:buChar char="v"/>
            </a:pPr>
            <a:r>
              <a:rPr lang="en-US" sz="2400" b="1" i="1" dirty="0" smtClean="0">
                <a:solidFill>
                  <a:schemeClr val="tx1"/>
                </a:solidFill>
                <a:latin typeface="+mj-lt"/>
              </a:rPr>
              <a:t>CHOICE OF TEETH FOR EXTRACTION</a:t>
            </a:r>
          </a:p>
          <a:p>
            <a:pPr>
              <a:lnSpc>
                <a:spcPct val="150000"/>
              </a:lnSpc>
              <a:buFont typeface="Wingdings" panose="05000000000000000000" pitchFamily="2" charset="2"/>
              <a:buChar char="v"/>
            </a:pPr>
            <a:r>
              <a:rPr lang="en-US" sz="2400" b="1" i="1" dirty="0" smtClean="0">
                <a:solidFill>
                  <a:schemeClr val="tx1"/>
                </a:solidFill>
                <a:latin typeface="+mj-lt"/>
              </a:rPr>
              <a:t>DIFFERENT </a:t>
            </a:r>
            <a:r>
              <a:rPr lang="en-US" sz="2400" b="1" i="1" dirty="0" smtClean="0">
                <a:solidFill>
                  <a:schemeClr val="tx1"/>
                </a:solidFill>
                <a:latin typeface="+mj-lt"/>
              </a:rPr>
              <a:t>EXTRACTION PROCEDURES</a:t>
            </a:r>
            <a:r>
              <a:rPr lang="en-US" sz="2400" i="1" dirty="0" smtClean="0">
                <a:solidFill>
                  <a:schemeClr val="tx1"/>
                </a:solidFill>
                <a:latin typeface="+mj-lt"/>
              </a:rPr>
              <a:t> </a:t>
            </a:r>
            <a:br>
              <a:rPr lang="en-US" sz="2400" i="1" dirty="0" smtClean="0">
                <a:solidFill>
                  <a:schemeClr val="tx1"/>
                </a:solidFill>
                <a:latin typeface="+mj-lt"/>
              </a:rPr>
            </a:br>
            <a:r>
              <a:rPr lang="en-US" sz="2400" i="1" dirty="0" smtClean="0">
                <a:solidFill>
                  <a:schemeClr val="tx1"/>
                </a:solidFill>
                <a:latin typeface="+mj-lt"/>
              </a:rPr>
              <a:t> </a:t>
            </a:r>
            <a:br>
              <a:rPr lang="en-US" sz="2400" i="1" dirty="0" smtClean="0">
                <a:solidFill>
                  <a:schemeClr val="tx1"/>
                </a:solidFill>
                <a:latin typeface="+mj-lt"/>
              </a:rPr>
            </a:br>
            <a:endParaRPr lang="en-IN" sz="2400" b="1" i="1" dirty="0">
              <a:solidFill>
                <a:schemeClr val="tx1"/>
              </a:solidFill>
              <a:latin typeface="+mj-lt"/>
              <a:cs typeface="Sanskrit Text" panose="020205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073" y="2420888"/>
            <a:ext cx="11737304" cy="5577483"/>
          </a:xfrm>
        </p:spPr>
        <p:txBody>
          <a:bodyPr>
            <a:normAutofit/>
          </a:bodyPr>
          <a:lstStyle/>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To enable distalization of first molars: In cases where the first permanent molars are to be distalized , the extraction of second molars can benefit the procedure.</a:t>
            </a:r>
          </a:p>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 Distal movement of maxillary first molars in cases of extraction of maxillary second molars occurs rapidly and efficiently , reducing treatment time and protrusion of anterior teeth, which is a common side effect when distalizing molars in cases without extractions. </a:t>
            </a:r>
            <a:endParaRPr lang="en-IN" sz="2400" dirty="0" smtClean="0">
              <a:solidFill>
                <a:schemeClr val="tx1"/>
              </a:solidFill>
              <a:latin typeface="Times New Roman" pitchFamily="18" charset="0"/>
              <a:cs typeface="Times New Roman" pitchFamily="18" charset="0"/>
            </a:endParaRPr>
          </a:p>
          <a:p>
            <a:pPr marL="0" indent="0">
              <a:lnSpc>
                <a:spcPct val="150000"/>
              </a:lnSpc>
              <a:buNone/>
            </a:pP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2732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2204864"/>
            <a:ext cx="11305256" cy="4907639"/>
          </a:xfrm>
        </p:spPr>
        <p:txBody>
          <a:bodyPr>
            <a:noAutofit/>
          </a:bodyPr>
          <a:lstStyle/>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Extraction of third molars during orthodontic treatment does not yield space that can be used for decrowding or reduction of proclination.</a:t>
            </a:r>
          </a:p>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 Third molars are extracted for other reasons as follows:</a:t>
            </a:r>
          </a:p>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Grossly impacted third molars that are unable to erupt into ideal position are usually extracted.</a:t>
            </a:r>
          </a:p>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 erupting third molars have been implicated to be the cause for late lower anterior crowding . Although this theory has not been confirmed it nevertheless may have some role in lower anterior crowding.</a:t>
            </a:r>
          </a:p>
          <a:p>
            <a:pPr>
              <a:buFont typeface="Wingdings" panose="05000000000000000000" pitchFamily="2" charset="2"/>
              <a:buChar char="Ø"/>
            </a:pPr>
            <a:r>
              <a:rPr lang="en-IN" sz="2400" dirty="0">
                <a:solidFill>
                  <a:schemeClr val="tx1"/>
                </a:solidFill>
                <a:latin typeface="Times New Roman" pitchFamily="18" charset="0"/>
                <a:cs typeface="Times New Roman" pitchFamily="18" charset="0"/>
              </a:rPr>
              <a:t>Malformed third molars that interfere with normal occlusion.</a:t>
            </a:r>
          </a:p>
          <a:p>
            <a:pPr>
              <a:buFont typeface="Wingdings" panose="05000000000000000000" pitchFamily="2" charset="2"/>
              <a:buChar char="Ø"/>
            </a:pPr>
            <a:endParaRPr lang="en-US" sz="2400" dirty="0">
              <a:solidFill>
                <a:schemeClr val="tx1"/>
              </a:solidFill>
            </a:endParaRPr>
          </a:p>
        </p:txBody>
      </p:sp>
      <p:sp>
        <p:nvSpPr>
          <p:cNvPr id="5" name="Title 1"/>
          <p:cNvSpPr txBox="1">
            <a:spLocks noGrp="1"/>
          </p:cNvSpPr>
          <p:nvPr>
            <p:ph type="title"/>
          </p:nvPr>
        </p:nvSpPr>
        <p:spPr>
          <a:xfrm>
            <a:off x="1991544" y="332656"/>
            <a:ext cx="8770571" cy="156071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IN" sz="3600" dirty="0" smtClean="0">
                <a:solidFill>
                  <a:schemeClr val="tx1"/>
                </a:solidFill>
              </a:rPr>
              <a:t>  Extraction Of 3</a:t>
            </a:r>
            <a:r>
              <a:rPr lang="en-IN" sz="3600" baseline="30000" dirty="0" smtClean="0">
                <a:solidFill>
                  <a:schemeClr val="tx1"/>
                </a:solidFill>
              </a:rPr>
              <a:t>rd</a:t>
            </a:r>
            <a:r>
              <a:rPr lang="en-IN" sz="3600" dirty="0" smtClean="0">
                <a:solidFill>
                  <a:schemeClr val="tx1"/>
                </a:solidFill>
              </a:rPr>
              <a:t> Molars</a:t>
            </a:r>
            <a:endParaRPr lang="en-US" sz="3600" dirty="0">
              <a:solidFill>
                <a:schemeClr val="tx1"/>
              </a:solidFill>
            </a:endParaRPr>
          </a:p>
        </p:txBody>
      </p:sp>
    </p:spTree>
    <p:extLst>
      <p:ext uri="{BB962C8B-B14F-4D97-AF65-F5344CB8AC3E}">
        <p14:creationId xmlns:p14="http://schemas.microsoft.com/office/powerpoint/2010/main" val="207775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2060848"/>
            <a:ext cx="11233248" cy="4547598"/>
          </a:xfrm>
        </p:spPr>
        <p:txBody>
          <a:bodyPr>
            <a:noAutofit/>
          </a:bodyPr>
          <a:lstStyle/>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Wilkinson advocated  extraction of all the four first permanent molars between the age of  8 ½-9 ½ years.</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 basis for such extraction is the fact that the first permanent molars are highly susceptible to caries.</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Their extraction provides additional space for eruption of the third molars . Thus impaction of third molars can be avoided.</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In general, crowding of the arch is minimized. Thus the other teeth have a lower risk of caries</a:t>
            </a:r>
          </a:p>
          <a:p>
            <a:pPr>
              <a:lnSpc>
                <a:spcPct val="150000"/>
              </a:lnSpc>
              <a:buFont typeface="Wingdings" panose="05000000000000000000" pitchFamily="2" charset="2"/>
              <a:buChar char="Ø"/>
            </a:pPr>
            <a:endParaRPr lang="en-US" sz="2400" dirty="0">
              <a:solidFill>
                <a:schemeClr val="tx1"/>
              </a:solidFill>
              <a:latin typeface="Times New Roman" pitchFamily="18" charset="0"/>
              <a:cs typeface="Times New Roman" pitchFamily="18" charset="0"/>
            </a:endParaRPr>
          </a:p>
        </p:txBody>
      </p:sp>
      <p:sp>
        <p:nvSpPr>
          <p:cNvPr id="4" name="Title 1"/>
          <p:cNvSpPr txBox="1">
            <a:spLocks noGrp="1"/>
          </p:cNvSpPr>
          <p:nvPr>
            <p:ph type="title"/>
          </p:nvPr>
        </p:nvSpPr>
        <p:spPr>
          <a:xfrm>
            <a:off x="1991544" y="332656"/>
            <a:ext cx="8770571" cy="156071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IN" sz="3600" dirty="0" smtClean="0">
                <a:solidFill>
                  <a:schemeClr val="tx1"/>
                </a:solidFill>
              </a:rPr>
              <a:t>  Wilkinson’s Extraction</a:t>
            </a:r>
            <a:endParaRPr lang="en-US" sz="3600" dirty="0">
              <a:solidFill>
                <a:schemeClr val="tx1"/>
              </a:solidFill>
            </a:endParaRPr>
          </a:p>
        </p:txBody>
      </p:sp>
    </p:spTree>
    <p:extLst>
      <p:ext uri="{BB962C8B-B14F-4D97-AF65-F5344CB8AC3E}">
        <p14:creationId xmlns:p14="http://schemas.microsoft.com/office/powerpoint/2010/main" val="3687593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412777"/>
            <a:ext cx="11017224" cy="5793507"/>
          </a:xfrm>
        </p:spPr>
        <p:txBody>
          <a:bodyPr>
            <a:normAutofit/>
          </a:bodyPr>
          <a:lstStyle/>
          <a:p>
            <a:pPr>
              <a:lnSpc>
                <a:spcPct val="150000"/>
              </a:lnSpc>
            </a:pPr>
            <a:r>
              <a:rPr lang="en-IN" sz="2800" i="1" dirty="0">
                <a:solidFill>
                  <a:schemeClr val="tx1"/>
                </a:solidFill>
                <a:latin typeface="Times New Roman" pitchFamily="18" charset="0"/>
                <a:cs typeface="Times New Roman" pitchFamily="18" charset="0"/>
              </a:rPr>
              <a:t>Wilkinson’s extraction has a number of drawbacks. The following are some of them</a:t>
            </a:r>
            <a:r>
              <a:rPr lang="en-IN" sz="2400" i="1" dirty="0">
                <a:solidFill>
                  <a:schemeClr val="tx1"/>
                </a:solidFill>
                <a:latin typeface="Times New Roman" pitchFamily="18" charset="0"/>
                <a:cs typeface="Times New Roman" pitchFamily="18" charset="0"/>
              </a:rPr>
              <a:t>;</a:t>
            </a:r>
          </a:p>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The extraction of first molars offers limited space to relieve crowding .</a:t>
            </a:r>
          </a:p>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The second bicuspid and second molars rotate and may tip into the extraction space .</a:t>
            </a:r>
          </a:p>
          <a:p>
            <a:pPr>
              <a:lnSpc>
                <a:spcPct val="150000"/>
              </a:lnSpc>
              <a:buFont typeface="Wingdings" pitchFamily="2" charset="2"/>
              <a:buChar char="Ø"/>
            </a:pPr>
            <a:r>
              <a:rPr lang="en-IN" sz="2400" dirty="0">
                <a:solidFill>
                  <a:schemeClr val="tx1"/>
                </a:solidFill>
                <a:latin typeface="Times New Roman" pitchFamily="18" charset="0"/>
                <a:cs typeface="Times New Roman" pitchFamily="18" charset="0"/>
              </a:rPr>
              <a:t>The removal of the first molars deprives the orthodontist of adequate anchorage for any orthodontic appliance.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107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580" y="404664"/>
            <a:ext cx="6768752" cy="864096"/>
          </a:xfrm>
        </p:spPr>
        <p:txBody>
          <a:bodyPr>
            <a:normAutofit/>
          </a:bodyPr>
          <a:lstStyle/>
          <a:p>
            <a:pPr algn="ctr"/>
            <a:r>
              <a:rPr lang="en-IN" sz="3600" dirty="0" smtClean="0">
                <a:solidFill>
                  <a:schemeClr val="tx1"/>
                </a:solidFill>
                <a:cs typeface="Times New Roman" panose="02020603050405020304" pitchFamily="18" charset="0"/>
              </a:rPr>
              <a:t>Balancing Extraction</a:t>
            </a:r>
            <a:endParaRPr lang="en-US" sz="3600" dirty="0">
              <a:solidFill>
                <a:schemeClr val="tx1"/>
              </a:solidFill>
              <a:cs typeface="Times New Roman" panose="02020603050405020304" pitchFamily="18" charset="0"/>
            </a:endParaRPr>
          </a:p>
        </p:txBody>
      </p:sp>
      <p:sp>
        <p:nvSpPr>
          <p:cNvPr id="3" name="Content Placeholder 2"/>
          <p:cNvSpPr>
            <a:spLocks noGrp="1"/>
          </p:cNvSpPr>
          <p:nvPr>
            <p:ph idx="1"/>
          </p:nvPr>
        </p:nvSpPr>
        <p:spPr>
          <a:xfrm>
            <a:off x="479376" y="2132856"/>
            <a:ext cx="11233248" cy="5445224"/>
          </a:xfrm>
        </p:spPr>
        <p:txBody>
          <a:bodyPr>
            <a:noAutofit/>
          </a:bodyPr>
          <a:lstStyle/>
          <a:p>
            <a:pPr>
              <a:lnSpc>
                <a:spcPct val="150000"/>
              </a:lnSpc>
              <a:buFont typeface="Wingdings" panose="05000000000000000000" pitchFamily="2" charset="2"/>
              <a:buChar char="Ø"/>
            </a:pPr>
            <a:r>
              <a:rPr lang="en-US" sz="2400" i="1" dirty="0">
                <a:solidFill>
                  <a:schemeClr val="tx1"/>
                </a:solidFill>
                <a:latin typeface="Times New Roman" panose="02020603050405020304" pitchFamily="18" charset="0"/>
                <a:cs typeface="Times New Roman" panose="02020603050405020304" pitchFamily="18" charset="0"/>
              </a:rPr>
              <a:t>Balancing extractions may be defined as the removal </a:t>
            </a:r>
            <a:r>
              <a:rPr lang="en-US" sz="2400" i="1" dirty="0" smtClean="0">
                <a:solidFill>
                  <a:schemeClr val="tx1"/>
                </a:solidFill>
                <a:latin typeface="Times New Roman" panose="02020603050405020304" pitchFamily="18" charset="0"/>
                <a:cs typeface="Times New Roman" panose="02020603050405020304" pitchFamily="18" charset="0"/>
              </a:rPr>
              <a:t>of a </a:t>
            </a:r>
            <a:r>
              <a:rPr lang="en-US" sz="2400" i="1" dirty="0">
                <a:solidFill>
                  <a:schemeClr val="tx1"/>
                </a:solidFill>
                <a:latin typeface="Times New Roman" panose="02020603050405020304" pitchFamily="18" charset="0"/>
                <a:cs typeface="Times New Roman" panose="02020603050405020304" pitchFamily="18" charset="0"/>
              </a:rPr>
              <a:t>tooth on the opposite side of the same arch (although </a:t>
            </a:r>
            <a:r>
              <a:rPr lang="en-US" sz="2400" i="1" dirty="0" smtClean="0">
                <a:solidFill>
                  <a:schemeClr val="tx1"/>
                </a:solidFill>
                <a:latin typeface="Times New Roman" panose="02020603050405020304" pitchFamily="18" charset="0"/>
                <a:cs typeface="Times New Roman" panose="02020603050405020304" pitchFamily="18" charset="0"/>
              </a:rPr>
              <a:t>not necessarily </a:t>
            </a:r>
            <a:r>
              <a:rPr lang="en-US" sz="2400" i="1" dirty="0">
                <a:solidFill>
                  <a:schemeClr val="tx1"/>
                </a:solidFill>
                <a:latin typeface="Times New Roman" panose="02020603050405020304" pitchFamily="18" charset="0"/>
                <a:cs typeface="Times New Roman" panose="02020603050405020304" pitchFamily="18" charset="0"/>
              </a:rPr>
              <a:t>the antimere) in order to preserve </a:t>
            </a:r>
            <a:r>
              <a:rPr lang="en-US" sz="2400" i="1" dirty="0" smtClean="0">
                <a:solidFill>
                  <a:schemeClr val="tx1"/>
                </a:solidFill>
                <a:latin typeface="Times New Roman" panose="02020603050405020304" pitchFamily="18" charset="0"/>
                <a:cs typeface="Times New Roman" panose="02020603050405020304" pitchFamily="18" charset="0"/>
              </a:rPr>
              <a:t>symmetry.</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Removal </a:t>
            </a:r>
            <a:r>
              <a:rPr lang="en-IN" sz="2400" dirty="0">
                <a:solidFill>
                  <a:schemeClr val="tx1"/>
                </a:solidFill>
                <a:latin typeface="Times New Roman" pitchFamily="18" charset="0"/>
                <a:cs typeface="Times New Roman" pitchFamily="18" charset="0"/>
              </a:rPr>
              <a:t>of a tooth from one side of a dental arch results in a tendency for the rest of the teeth to move towards the extraction space .</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 The teeth distal to the extraction space move into the space while the teeth mesial  to the extraction space can also move distally into the space .</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 Thus the midline of the arch may shift to the side of the extraction space. </a:t>
            </a:r>
          </a:p>
        </p:txBody>
      </p:sp>
    </p:spTree>
    <p:extLst>
      <p:ext uri="{BB962C8B-B14F-4D97-AF65-F5344CB8AC3E}">
        <p14:creationId xmlns:p14="http://schemas.microsoft.com/office/powerpoint/2010/main" val="393281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2348880"/>
            <a:ext cx="11377264" cy="3024336"/>
          </a:xfrm>
        </p:spPr>
        <p:txBody>
          <a:bodyPr>
            <a:normAutofit/>
          </a:bodyPr>
          <a:lstStyle/>
          <a:p>
            <a:pPr>
              <a:lnSpc>
                <a:spcPct val="150000"/>
              </a:lnSpc>
            </a:pPr>
            <a:r>
              <a:rPr lang="en-IN" sz="2400" dirty="0">
                <a:solidFill>
                  <a:schemeClr val="tx1"/>
                </a:solidFill>
                <a:latin typeface="Times New Roman" pitchFamily="18" charset="0"/>
                <a:cs typeface="Times New Roman" pitchFamily="18" charset="0"/>
              </a:rPr>
              <a:t>Compensating extraction refers to extraction of teeth in opposite jaws. Compensating extraction are carried out to preserve the buccal occlusal relationship. In a class I relationship it is usually advisable to extract in both the arches to preserve the buccal occlusal  relationship.</a:t>
            </a:r>
            <a:endParaRPr lang="en-US" sz="2400"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6312024" y="4365104"/>
            <a:ext cx="4355976" cy="2492896"/>
          </a:xfrm>
          <a:prstGeom prst="rect">
            <a:avLst/>
          </a:prstGeom>
          <a:noFill/>
          <a:ln w="9525">
            <a:noFill/>
            <a:miter lim="800000"/>
            <a:headEnd/>
            <a:tailEnd/>
          </a:ln>
        </p:spPr>
      </p:pic>
      <p:sp>
        <p:nvSpPr>
          <p:cNvPr id="6" name="Title 1"/>
          <p:cNvSpPr>
            <a:spLocks noGrp="1"/>
          </p:cNvSpPr>
          <p:nvPr>
            <p:ph type="title"/>
          </p:nvPr>
        </p:nvSpPr>
        <p:spPr>
          <a:xfrm>
            <a:off x="2315580" y="404664"/>
            <a:ext cx="6768752" cy="864096"/>
          </a:xfrm>
        </p:spPr>
        <p:txBody>
          <a:bodyPr>
            <a:normAutofit/>
          </a:bodyPr>
          <a:lstStyle/>
          <a:p>
            <a:pPr algn="ctr"/>
            <a:r>
              <a:rPr lang="en-IN" sz="3600" dirty="0" smtClean="0">
                <a:solidFill>
                  <a:schemeClr val="tx1"/>
                </a:solidFill>
                <a:cs typeface="Times New Roman" panose="02020603050405020304" pitchFamily="18" charset="0"/>
              </a:rPr>
              <a:t>Compensating Extraction</a:t>
            </a:r>
            <a:endParaRPr lang="en-US" sz="36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276806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Painless removal of teeth from its socket is termed </a:t>
            </a:r>
            <a:r>
              <a:rPr lang="en-US" dirty="0" smtClean="0"/>
              <a:t>as Extraction</a:t>
            </a:r>
            <a:r>
              <a:rPr lang="en-US" dirty="0"/>
              <a:t>. </a:t>
            </a:r>
            <a:endParaRPr lang="en-US" dirty="0" smtClean="0"/>
          </a:p>
          <a:p>
            <a:r>
              <a:rPr lang="en-US" dirty="0" smtClean="0"/>
              <a:t>It </a:t>
            </a:r>
            <a:r>
              <a:rPr lang="en-US" dirty="0"/>
              <a:t>is one of the most common methods </a:t>
            </a:r>
            <a:r>
              <a:rPr lang="en-US" dirty="0" smtClean="0"/>
              <a:t>of gaining </a:t>
            </a:r>
            <a:r>
              <a:rPr lang="en-US" dirty="0"/>
              <a:t>space in the arch. </a:t>
            </a:r>
            <a:endParaRPr lang="en-US" dirty="0" smtClean="0"/>
          </a:p>
          <a:p>
            <a:r>
              <a:rPr lang="en-US" dirty="0" smtClean="0"/>
              <a:t>In </a:t>
            </a:r>
            <a:r>
              <a:rPr lang="en-US" dirty="0"/>
              <a:t>orthodontics, </a:t>
            </a:r>
            <a:r>
              <a:rPr lang="en-US" dirty="0" smtClean="0"/>
              <a:t>establishment </a:t>
            </a:r>
            <a:r>
              <a:rPr lang="en-US" dirty="0"/>
              <a:t>of a normal functional occlusion in balance with</a:t>
            </a:r>
            <a:br>
              <a:rPr lang="en-US" dirty="0"/>
            </a:br>
            <a:r>
              <a:rPr lang="en-US" dirty="0"/>
              <a:t>supporting structures occasionally requires </a:t>
            </a:r>
            <a:r>
              <a:rPr lang="en-US" dirty="0" smtClean="0"/>
              <a:t>reduction of </a:t>
            </a:r>
            <a:r>
              <a:rPr lang="en-US" dirty="0"/>
              <a:t>one or more teeth. </a:t>
            </a:r>
            <a:endParaRPr lang="en-US" dirty="0" smtClean="0"/>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980552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38" y="595641"/>
            <a:ext cx="8897565" cy="1560716"/>
          </a:xfrm>
        </p:spPr>
        <p:txBody>
          <a:bodyPr/>
          <a:lstStyle/>
          <a:p>
            <a:r>
              <a:rPr lang="en-US" dirty="0" smtClean="0"/>
              <a:t>REFERENCES</a:t>
            </a:r>
            <a:endParaRPr lang="en-US" dirty="0"/>
          </a:p>
        </p:txBody>
      </p:sp>
      <p:sp>
        <p:nvSpPr>
          <p:cNvPr id="3" name="Content Placeholder 2"/>
          <p:cNvSpPr>
            <a:spLocks noGrp="1"/>
          </p:cNvSpPr>
          <p:nvPr>
            <p:ph idx="1"/>
          </p:nvPr>
        </p:nvSpPr>
        <p:spPr>
          <a:xfrm>
            <a:off x="2301738" y="2424752"/>
            <a:ext cx="9025904" cy="3651504"/>
          </a:xfrm>
        </p:spPr>
        <p:txBody>
          <a:bodyPr/>
          <a:lstStyle/>
          <a:p>
            <a:r>
              <a:rPr lang="en-US" dirty="0"/>
              <a:t>Textbook of Orthodontics </a:t>
            </a:r>
            <a:r>
              <a:rPr lang="en-US" dirty="0" smtClean="0"/>
              <a:t>– </a:t>
            </a:r>
            <a:r>
              <a:rPr lang="en-US" dirty="0" err="1" smtClean="0"/>
              <a:t>Gurkeerat</a:t>
            </a:r>
            <a:r>
              <a:rPr lang="en-US" dirty="0" smtClean="0"/>
              <a:t> Singh, </a:t>
            </a:r>
            <a:r>
              <a:rPr lang="en-US" dirty="0" err="1" smtClean="0"/>
              <a:t>Jaypee</a:t>
            </a:r>
            <a:r>
              <a:rPr lang="en-US" dirty="0" smtClean="0"/>
              <a:t> </a:t>
            </a:r>
            <a:r>
              <a:rPr lang="en-US" dirty="0"/>
              <a:t>Brothers; </a:t>
            </a:r>
            <a:r>
              <a:rPr lang="en-US" dirty="0" smtClean="0"/>
              <a:t>2</a:t>
            </a:r>
            <a:r>
              <a:rPr lang="en-US" baseline="30000" dirty="0" smtClean="0"/>
              <a:t>nd</a:t>
            </a:r>
            <a:r>
              <a:rPr lang="en-US" dirty="0" smtClean="0"/>
              <a:t> Edition </a:t>
            </a:r>
          </a:p>
          <a:p>
            <a:r>
              <a:rPr lang="en-US" dirty="0" smtClean="0"/>
              <a:t>Orthodontics – The Art and Science, S.I </a:t>
            </a:r>
            <a:r>
              <a:rPr lang="en-US" dirty="0" err="1" smtClean="0"/>
              <a:t>Bhalajhi</a:t>
            </a:r>
            <a:r>
              <a:rPr lang="en-US" dirty="0" smtClean="0"/>
              <a:t>, </a:t>
            </a:r>
            <a:r>
              <a:rPr lang="en-US" dirty="0" err="1" smtClean="0"/>
              <a:t>AryaMedi</a:t>
            </a:r>
            <a:r>
              <a:rPr lang="en-US" dirty="0" smtClean="0"/>
              <a:t> Publishing; 7</a:t>
            </a:r>
            <a:r>
              <a:rPr lang="en-US" baseline="30000" dirty="0" smtClean="0"/>
              <a:t>th</a:t>
            </a:r>
            <a:r>
              <a:rPr lang="en-US" dirty="0" smtClean="0"/>
              <a:t> Edition</a:t>
            </a:r>
          </a:p>
          <a:p>
            <a:r>
              <a:rPr lang="en-US" dirty="0" smtClean="0"/>
              <a:t>Textbook </a:t>
            </a:r>
            <a:r>
              <a:rPr lang="en-US" dirty="0"/>
              <a:t>of Orthodontics – Sridhar </a:t>
            </a:r>
            <a:r>
              <a:rPr lang="en-US" dirty="0" err="1"/>
              <a:t>Premkumar</a:t>
            </a:r>
            <a:r>
              <a:rPr lang="en-US" dirty="0"/>
              <a:t>, </a:t>
            </a:r>
            <a:r>
              <a:rPr lang="en-US" dirty="0" smtClean="0"/>
              <a:t>Elsevier; 1</a:t>
            </a:r>
            <a:r>
              <a:rPr lang="en-US" baseline="30000" dirty="0" smtClean="0"/>
              <a:t>st</a:t>
            </a:r>
            <a:r>
              <a:rPr lang="en-US" dirty="0" smtClean="0"/>
              <a:t> Edition</a:t>
            </a:r>
          </a:p>
          <a:p>
            <a:r>
              <a:rPr lang="en-US" dirty="0"/>
              <a:t>Orthodontics: Diagnosis and Management of Malocclusion and </a:t>
            </a:r>
            <a:r>
              <a:rPr lang="en-US" dirty="0" err="1"/>
              <a:t>Dentofacial</a:t>
            </a:r>
            <a:r>
              <a:rPr lang="en-US" dirty="0"/>
              <a:t> </a:t>
            </a:r>
            <a:r>
              <a:rPr lang="en-US" dirty="0" smtClean="0"/>
              <a:t>Deformities – O.P </a:t>
            </a:r>
            <a:r>
              <a:rPr lang="en-US" dirty="0" err="1" smtClean="0"/>
              <a:t>Kharbanda</a:t>
            </a:r>
            <a:r>
              <a:rPr lang="en-US" dirty="0" smtClean="0"/>
              <a:t>, Elsevier; 1</a:t>
            </a:r>
            <a:r>
              <a:rPr lang="en-US" baseline="30000" dirty="0" smtClean="0"/>
              <a:t>st</a:t>
            </a:r>
            <a:r>
              <a:rPr lang="en-US" dirty="0" smtClean="0"/>
              <a:t> Edition</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65839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Tree>
    <p:extLst>
      <p:ext uri="{BB962C8B-B14F-4D97-AF65-F5344CB8AC3E}">
        <p14:creationId xmlns:p14="http://schemas.microsoft.com/office/powerpoint/2010/main" val="349287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548680"/>
            <a:ext cx="5976664" cy="1080120"/>
          </a:xfrm>
        </p:spPr>
        <p:txBody>
          <a:bodyPr/>
          <a:lstStyle/>
          <a:p>
            <a:pPr algn="ctr"/>
            <a:r>
              <a:rPr lang="en-IN" dirty="0" smtClean="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a:xfrm>
            <a:off x="443372" y="2204864"/>
            <a:ext cx="11233248" cy="4835630"/>
          </a:xfrm>
        </p:spPr>
        <p:txBody>
          <a:bodyPr>
            <a:noAutofit/>
          </a:bodyPr>
          <a:lstStyle/>
          <a:p>
            <a:pPr algn="just">
              <a:lnSpc>
                <a:spcPct val="150000"/>
              </a:lnSpc>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Painless removal of teeth from its socket is termed </a:t>
            </a:r>
            <a:r>
              <a:rPr lang="en-US" sz="2400" dirty="0" smtClean="0">
                <a:solidFill>
                  <a:schemeClr val="tx1"/>
                </a:solidFill>
                <a:latin typeface="Times New Roman" panose="02020603050405020304" pitchFamily="18" charset="0"/>
                <a:cs typeface="Times New Roman" panose="02020603050405020304" pitchFamily="18" charset="0"/>
              </a:rPr>
              <a:t>as Extraction</a:t>
            </a:r>
            <a:r>
              <a:rPr lang="en-US" sz="2400" dirty="0">
                <a:solidFill>
                  <a:schemeClr val="tx1"/>
                </a:solidFill>
                <a:latin typeface="Times New Roman" panose="02020603050405020304" pitchFamily="18" charset="0"/>
                <a:cs typeface="Times New Roman" panose="02020603050405020304" pitchFamily="18" charset="0"/>
              </a:rPr>
              <a:t>. It is one of the most common methods </a:t>
            </a:r>
            <a:r>
              <a:rPr lang="en-US" sz="2400" dirty="0" smtClean="0">
                <a:solidFill>
                  <a:schemeClr val="tx1"/>
                </a:solidFill>
                <a:latin typeface="Times New Roman" panose="02020603050405020304" pitchFamily="18" charset="0"/>
                <a:cs typeface="Times New Roman" panose="02020603050405020304" pitchFamily="18" charset="0"/>
              </a:rPr>
              <a:t>of gaining </a:t>
            </a:r>
            <a:r>
              <a:rPr lang="en-US" sz="2400" dirty="0">
                <a:solidFill>
                  <a:schemeClr val="tx1"/>
                </a:solidFill>
                <a:latin typeface="Times New Roman" panose="02020603050405020304" pitchFamily="18" charset="0"/>
                <a:cs typeface="Times New Roman" panose="02020603050405020304" pitchFamily="18" charset="0"/>
              </a:rPr>
              <a:t>space in the </a:t>
            </a:r>
            <a:r>
              <a:rPr lang="en-US" sz="2400" dirty="0" smtClean="0">
                <a:solidFill>
                  <a:schemeClr val="tx1"/>
                </a:solidFill>
                <a:latin typeface="Times New Roman" panose="02020603050405020304" pitchFamily="18" charset="0"/>
                <a:cs typeface="Times New Roman" panose="02020603050405020304" pitchFamily="18" charset="0"/>
              </a:rPr>
              <a:t>arch.</a:t>
            </a:r>
          </a:p>
          <a:p>
            <a:pPr algn="just">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Establishment </a:t>
            </a:r>
            <a:r>
              <a:rPr lang="en-IN" sz="2400" dirty="0">
                <a:solidFill>
                  <a:schemeClr val="tx1"/>
                </a:solidFill>
                <a:latin typeface="Times New Roman" pitchFamily="18" charset="0"/>
                <a:cs typeface="Times New Roman" pitchFamily="18" charset="0"/>
              </a:rPr>
              <a:t>of normal functional occlusion in balance with supporting structures occasionally requires the reduction of one or more teeth.</a:t>
            </a:r>
          </a:p>
          <a:p>
            <a:pPr algn="just">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Most extraction are performed as part of a general plan of treatment that also involves the use of an appliance.</a:t>
            </a:r>
          </a:p>
          <a:p>
            <a:pPr algn="just">
              <a:lnSpc>
                <a:spcPct val="150000"/>
              </a:lnSpc>
              <a:buFont typeface="Wingdings" panose="05000000000000000000" pitchFamily="2" charset="2"/>
              <a:buChar char="Ø"/>
            </a:pP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548680"/>
            <a:ext cx="5976664" cy="1080120"/>
          </a:xfrm>
        </p:spPr>
        <p:txBody>
          <a:bodyPr>
            <a:normAutofit fontScale="90000"/>
          </a:bodyPr>
          <a:lstStyle/>
          <a:p>
            <a:pPr algn="ctr"/>
            <a:r>
              <a:rPr lang="en-IN" dirty="0" smtClean="0">
                <a:solidFill>
                  <a:schemeClr val="tx1"/>
                </a:solidFill>
              </a:rPr>
              <a:t>Historical Background</a:t>
            </a:r>
            <a:endParaRPr lang="en-US" dirty="0">
              <a:solidFill>
                <a:schemeClr val="tx1"/>
              </a:solidFill>
            </a:endParaRPr>
          </a:p>
        </p:txBody>
      </p:sp>
      <p:sp>
        <p:nvSpPr>
          <p:cNvPr id="3" name="Content Placeholder 2"/>
          <p:cNvSpPr>
            <a:spLocks noGrp="1"/>
          </p:cNvSpPr>
          <p:nvPr>
            <p:ph idx="1"/>
          </p:nvPr>
        </p:nvSpPr>
        <p:spPr>
          <a:xfrm>
            <a:off x="443372" y="2204864"/>
            <a:ext cx="11233248" cy="4835630"/>
          </a:xfrm>
        </p:spPr>
        <p:txBody>
          <a:bodyPr>
            <a:noAutofit/>
          </a:bodyPr>
          <a:lstStyle/>
          <a:p>
            <a:pPr algn="just">
              <a:lnSpc>
                <a:spcPct val="150000"/>
              </a:lnSpc>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As early as 1771, John Hunter recognized the role </a:t>
            </a:r>
            <a:r>
              <a:rPr lang="en-US" sz="2200" dirty="0" smtClean="0">
                <a:solidFill>
                  <a:schemeClr val="tx1"/>
                </a:solidFill>
                <a:latin typeface="Times New Roman" panose="02020603050405020304" pitchFamily="18" charset="0"/>
                <a:cs typeface="Times New Roman" panose="02020603050405020304" pitchFamily="18" charset="0"/>
              </a:rPr>
              <a:t>of extraction </a:t>
            </a:r>
            <a:r>
              <a:rPr lang="en-US" sz="2200" dirty="0">
                <a:solidFill>
                  <a:schemeClr val="tx1"/>
                </a:solidFill>
                <a:latin typeface="Times New Roman" panose="02020603050405020304" pitchFamily="18" charset="0"/>
                <a:cs typeface="Times New Roman" panose="02020603050405020304" pitchFamily="18" charset="0"/>
              </a:rPr>
              <a:t>in orthodontics in his book </a:t>
            </a:r>
            <a:r>
              <a:rPr lang="en-US" sz="2200" i="1" dirty="0">
                <a:solidFill>
                  <a:schemeClr val="tx1"/>
                </a:solidFill>
                <a:latin typeface="Times New Roman" panose="02020603050405020304" pitchFamily="18" charset="0"/>
                <a:cs typeface="Times New Roman" panose="02020603050405020304" pitchFamily="18" charset="0"/>
              </a:rPr>
              <a:t>Natural </a:t>
            </a:r>
            <a:r>
              <a:rPr lang="en-US" sz="2200" i="1" dirty="0" smtClean="0">
                <a:solidFill>
                  <a:schemeClr val="tx1"/>
                </a:solidFill>
                <a:latin typeface="Times New Roman" panose="02020603050405020304" pitchFamily="18" charset="0"/>
                <a:cs typeface="Times New Roman" panose="02020603050405020304" pitchFamily="18" charset="0"/>
              </a:rPr>
              <a:t>History of </a:t>
            </a:r>
            <a:r>
              <a:rPr lang="en-US" sz="2200" i="1" dirty="0">
                <a:solidFill>
                  <a:schemeClr val="tx1"/>
                </a:solidFill>
                <a:latin typeface="Times New Roman" panose="02020603050405020304" pitchFamily="18" charset="0"/>
                <a:cs typeface="Times New Roman" panose="02020603050405020304" pitchFamily="18" charset="0"/>
              </a:rPr>
              <a:t>the Teeth</a:t>
            </a:r>
            <a:r>
              <a:rPr lang="en-US" sz="2200" dirty="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200" dirty="0" smtClean="0">
                <a:solidFill>
                  <a:schemeClr val="tx1"/>
                </a:solidFill>
                <a:latin typeface="Times New Roman" panose="02020603050405020304" pitchFamily="18" charset="0"/>
                <a:cs typeface="Times New Roman" panose="02020603050405020304" pitchFamily="18" charset="0"/>
              </a:rPr>
              <a:t>Although Extractions </a:t>
            </a:r>
            <a:r>
              <a:rPr lang="en-US" sz="2200" dirty="0">
                <a:solidFill>
                  <a:schemeClr val="tx1"/>
                </a:solidFill>
                <a:latin typeface="Times New Roman" panose="02020603050405020304" pitchFamily="18" charset="0"/>
                <a:cs typeface="Times New Roman" panose="02020603050405020304" pitchFamily="18" charset="0"/>
              </a:rPr>
              <a:t>in orthodontics has remained </a:t>
            </a:r>
            <a:r>
              <a:rPr lang="en-US" sz="2200" dirty="0" smtClean="0">
                <a:solidFill>
                  <a:schemeClr val="tx1"/>
                </a:solidFill>
                <a:latin typeface="Times New Roman" panose="02020603050405020304" pitchFamily="18" charset="0"/>
                <a:cs typeface="Times New Roman" panose="02020603050405020304" pitchFamily="18" charset="0"/>
              </a:rPr>
              <a:t>a subject </a:t>
            </a:r>
            <a:r>
              <a:rPr lang="en-US" sz="2200" dirty="0">
                <a:solidFill>
                  <a:schemeClr val="tx1"/>
                </a:solidFill>
                <a:latin typeface="Times New Roman" panose="02020603050405020304" pitchFamily="18" charset="0"/>
                <a:cs typeface="Times New Roman" panose="02020603050405020304" pitchFamily="18" charset="0"/>
              </a:rPr>
              <a:t>of speculation and </a:t>
            </a:r>
            <a:r>
              <a:rPr lang="en-US" sz="2200" dirty="0" smtClean="0">
                <a:solidFill>
                  <a:schemeClr val="tx1"/>
                </a:solidFill>
                <a:latin typeface="Times New Roman" panose="02020603050405020304" pitchFamily="18" charset="0"/>
                <a:cs typeface="Times New Roman" panose="02020603050405020304" pitchFamily="18" charset="0"/>
              </a:rPr>
              <a:t>contention.</a:t>
            </a:r>
          </a:p>
          <a:p>
            <a:pPr algn="just">
              <a:lnSpc>
                <a:spcPct val="150000"/>
              </a:lnSpc>
              <a:buFont typeface="Wingdings" panose="05000000000000000000" pitchFamily="2" charset="2"/>
              <a:buChar char="Ø"/>
            </a:pPr>
            <a:r>
              <a:rPr lang="en-US" sz="2200" dirty="0" smtClean="0">
                <a:solidFill>
                  <a:schemeClr val="tx1"/>
                </a:solidFill>
                <a:latin typeface="Times New Roman" panose="02020603050405020304" pitchFamily="18" charset="0"/>
                <a:cs typeface="Times New Roman" panose="02020603050405020304" pitchFamily="18" charset="0"/>
              </a:rPr>
              <a:t> Angle </a:t>
            </a:r>
            <a:r>
              <a:rPr lang="en-US" sz="2200" dirty="0">
                <a:solidFill>
                  <a:schemeClr val="tx1"/>
                </a:solidFill>
                <a:latin typeface="Times New Roman" panose="02020603050405020304" pitchFamily="18" charset="0"/>
                <a:cs typeface="Times New Roman" panose="02020603050405020304" pitchFamily="18" charset="0"/>
              </a:rPr>
              <a:t>taught that the </a:t>
            </a:r>
            <a:r>
              <a:rPr lang="en-US" sz="2200" dirty="0" smtClean="0">
                <a:solidFill>
                  <a:schemeClr val="tx1"/>
                </a:solidFill>
                <a:latin typeface="Times New Roman" panose="02020603050405020304" pitchFamily="18" charset="0"/>
                <a:cs typeface="Times New Roman" panose="02020603050405020304" pitchFamily="18" charset="0"/>
              </a:rPr>
              <a:t>basic foundation </a:t>
            </a:r>
            <a:r>
              <a:rPr lang="en-US" sz="2200" dirty="0">
                <a:solidFill>
                  <a:schemeClr val="tx1"/>
                </a:solidFill>
                <a:latin typeface="Times New Roman" panose="02020603050405020304" pitchFamily="18" charset="0"/>
                <a:cs typeface="Times New Roman" panose="02020603050405020304" pitchFamily="18" charset="0"/>
              </a:rPr>
              <a:t>for the correction of malocclusion was </a:t>
            </a:r>
            <a:r>
              <a:rPr lang="en-US" sz="2200" dirty="0" smtClean="0">
                <a:solidFill>
                  <a:schemeClr val="tx1"/>
                </a:solidFill>
                <a:latin typeface="Times New Roman" panose="02020603050405020304" pitchFamily="18" charset="0"/>
                <a:cs typeface="Times New Roman" panose="02020603050405020304" pitchFamily="18" charset="0"/>
              </a:rPr>
              <a:t>the retention </a:t>
            </a:r>
            <a:r>
              <a:rPr lang="en-US" sz="2200" dirty="0">
                <a:solidFill>
                  <a:schemeClr val="tx1"/>
                </a:solidFill>
                <a:latin typeface="Times New Roman" panose="02020603050405020304" pitchFamily="18" charset="0"/>
                <a:cs typeface="Times New Roman" panose="02020603050405020304" pitchFamily="18" charset="0"/>
              </a:rPr>
              <a:t>of the full complement of </a:t>
            </a:r>
            <a:r>
              <a:rPr lang="en-US" sz="2200" dirty="0" smtClean="0">
                <a:solidFill>
                  <a:schemeClr val="tx1"/>
                </a:solidFill>
                <a:latin typeface="Times New Roman" panose="02020603050405020304" pitchFamily="18" charset="0"/>
                <a:cs typeface="Times New Roman" panose="02020603050405020304" pitchFamily="18" charset="0"/>
              </a:rPr>
              <a:t>teeth.</a:t>
            </a:r>
          </a:p>
          <a:p>
            <a:pPr algn="just">
              <a:lnSpc>
                <a:spcPct val="150000"/>
              </a:lnSpc>
              <a:buFont typeface="Wingdings" panose="05000000000000000000" pitchFamily="2" charset="2"/>
              <a:buChar char="Ø"/>
            </a:pPr>
            <a:r>
              <a:rPr lang="en-US" sz="2200" dirty="0" smtClean="0">
                <a:solidFill>
                  <a:schemeClr val="tx1"/>
                </a:solidFill>
                <a:latin typeface="Times New Roman" panose="02020603050405020304" pitchFamily="18" charset="0"/>
                <a:cs typeface="Times New Roman" panose="02020603050405020304" pitchFamily="18" charset="0"/>
              </a:rPr>
              <a:t>According to </a:t>
            </a:r>
            <a:r>
              <a:rPr lang="en-US" sz="2200" dirty="0">
                <a:solidFill>
                  <a:schemeClr val="tx1"/>
                </a:solidFill>
                <a:latin typeface="Times New Roman" panose="02020603050405020304" pitchFamily="18" charset="0"/>
                <a:cs typeface="Times New Roman" panose="02020603050405020304" pitchFamily="18" charset="0"/>
              </a:rPr>
              <a:t>him, if crowded teeth were aligned in </a:t>
            </a:r>
            <a:r>
              <a:rPr lang="en-US" sz="2200" dirty="0" smtClean="0">
                <a:solidFill>
                  <a:schemeClr val="tx1"/>
                </a:solidFill>
                <a:latin typeface="Times New Roman" panose="02020603050405020304" pitchFamily="18" charset="0"/>
                <a:cs typeface="Times New Roman" panose="02020603050405020304" pitchFamily="18" charset="0"/>
              </a:rPr>
              <a:t>correct relation </a:t>
            </a:r>
            <a:r>
              <a:rPr lang="en-US" sz="2200" dirty="0">
                <a:solidFill>
                  <a:schemeClr val="tx1"/>
                </a:solidFill>
                <a:latin typeface="Times New Roman" panose="02020603050405020304" pitchFamily="18" charset="0"/>
                <a:cs typeface="Times New Roman" panose="02020603050405020304" pitchFamily="18" charset="0"/>
              </a:rPr>
              <a:t>to each other, improved function of </a:t>
            </a:r>
            <a:r>
              <a:rPr lang="en-US" sz="2200" dirty="0" smtClean="0">
                <a:solidFill>
                  <a:schemeClr val="tx1"/>
                </a:solidFill>
                <a:latin typeface="Times New Roman" panose="02020603050405020304" pitchFamily="18" charset="0"/>
                <a:cs typeface="Times New Roman" panose="02020603050405020304" pitchFamily="18" charset="0"/>
              </a:rPr>
              <a:t>the masticatory </a:t>
            </a:r>
            <a:r>
              <a:rPr lang="en-US" sz="2200" dirty="0">
                <a:solidFill>
                  <a:schemeClr val="tx1"/>
                </a:solidFill>
                <a:latin typeface="Times New Roman" panose="02020603050405020304" pitchFamily="18" charset="0"/>
                <a:cs typeface="Times New Roman" panose="02020603050405020304" pitchFamily="18" charset="0"/>
              </a:rPr>
              <a:t>apparatus would result in growth of </a:t>
            </a:r>
            <a:r>
              <a:rPr lang="en-US" sz="2200" dirty="0" smtClean="0">
                <a:solidFill>
                  <a:schemeClr val="tx1"/>
                </a:solidFill>
                <a:latin typeface="Times New Roman" panose="02020603050405020304" pitchFamily="18" charset="0"/>
                <a:cs typeface="Times New Roman" panose="02020603050405020304" pitchFamily="18" charset="0"/>
              </a:rPr>
              <a:t>the jaws</a:t>
            </a:r>
            <a:r>
              <a:rPr lang="en-US" sz="2200" dirty="0">
                <a:solidFill>
                  <a:schemeClr val="tx1"/>
                </a:solidFill>
                <a:latin typeface="Times New Roman" panose="02020603050405020304" pitchFamily="18" charset="0"/>
                <a:cs typeface="Times New Roman" panose="02020603050405020304" pitchFamily="18" charset="0"/>
              </a:rPr>
              <a:t>, creating adequate space for the </a:t>
            </a:r>
            <a:r>
              <a:rPr lang="en-US" sz="2200" dirty="0" smtClean="0">
                <a:solidFill>
                  <a:schemeClr val="tx1"/>
                </a:solidFill>
                <a:latin typeface="Times New Roman" panose="02020603050405020304" pitchFamily="18" charset="0"/>
                <a:cs typeface="Times New Roman" panose="02020603050405020304" pitchFamily="18" charset="0"/>
              </a:rPr>
              <a:t>dentition. Therefore</a:t>
            </a:r>
            <a:r>
              <a:rPr lang="en-US" sz="2200" dirty="0">
                <a:solidFill>
                  <a:schemeClr val="tx1"/>
                </a:solidFill>
                <a:latin typeface="Times New Roman" panose="02020603050405020304" pitchFamily="18" charset="0"/>
                <a:cs typeface="Times New Roman" panose="02020603050405020304" pitchFamily="18" charset="0"/>
              </a:rPr>
              <a:t>, he advocated expansion of arches in </a:t>
            </a:r>
            <a:r>
              <a:rPr lang="en-US" sz="2200" dirty="0" smtClean="0">
                <a:solidFill>
                  <a:schemeClr val="tx1"/>
                </a:solidFill>
                <a:latin typeface="Times New Roman" panose="02020603050405020304" pitchFamily="18" charset="0"/>
                <a:cs typeface="Times New Roman" panose="02020603050405020304" pitchFamily="18" charset="0"/>
              </a:rPr>
              <a:t>all orthodontic </a:t>
            </a:r>
            <a:r>
              <a:rPr lang="en-US" sz="2200" dirty="0">
                <a:solidFill>
                  <a:schemeClr val="tx1"/>
                </a:solidFill>
                <a:latin typeface="Times New Roman" panose="02020603050405020304" pitchFamily="18" charset="0"/>
                <a:cs typeface="Times New Roman" panose="02020603050405020304" pitchFamily="18" charset="0"/>
              </a:rPr>
              <a:t>patients.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48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41" y="260648"/>
            <a:ext cx="8770571" cy="1560716"/>
          </a:xfrm>
        </p:spPr>
        <p:txBody>
          <a:bodyPr>
            <a:normAutofit/>
          </a:bodyPr>
          <a:lstStyle/>
          <a:p>
            <a:pPr algn="ctr"/>
            <a:r>
              <a:rPr lang="en-IN" sz="4000" dirty="0" smtClean="0">
                <a:solidFill>
                  <a:schemeClr val="tx1"/>
                </a:solidFill>
              </a:rPr>
              <a:t>Need For Extraction</a:t>
            </a:r>
            <a:endParaRPr lang="en-US" sz="4000" dirty="0">
              <a:solidFill>
                <a:schemeClr val="tx1"/>
              </a:solidFill>
            </a:endParaRPr>
          </a:p>
        </p:txBody>
      </p:sp>
      <p:sp>
        <p:nvSpPr>
          <p:cNvPr id="3" name="Content Placeholder 2"/>
          <p:cNvSpPr>
            <a:spLocks noGrp="1"/>
          </p:cNvSpPr>
          <p:nvPr>
            <p:ph idx="1"/>
          </p:nvPr>
        </p:nvSpPr>
        <p:spPr>
          <a:xfrm>
            <a:off x="551384" y="2231410"/>
            <a:ext cx="11233248" cy="4619606"/>
          </a:xfrm>
        </p:spPr>
        <p:txBody>
          <a:bodyPr>
            <a:normAutofit/>
          </a:bodyPr>
          <a:lstStyle/>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There are a number of circumstances that necessitate extraction of teeth as a part of routine orthodontic treatment.</a:t>
            </a:r>
          </a:p>
          <a:p>
            <a:pPr>
              <a:lnSpc>
                <a:spcPct val="150000"/>
              </a:lnSpc>
              <a:buFont typeface="Wingdings" panose="05000000000000000000" pitchFamily="2" charset="2"/>
              <a:buChar char="Ø"/>
            </a:pPr>
            <a:r>
              <a:rPr lang="en-IN" sz="2400" dirty="0">
                <a:solidFill>
                  <a:schemeClr val="tx1"/>
                </a:solidFill>
                <a:latin typeface="Times New Roman" pitchFamily="18" charset="0"/>
                <a:cs typeface="Times New Roman" pitchFamily="18" charset="0"/>
              </a:rPr>
              <a:t>They are listed as follows</a:t>
            </a:r>
            <a:r>
              <a:rPr lang="en-IN" sz="2400" dirty="0" smtClean="0">
                <a:solidFill>
                  <a:schemeClr val="tx1"/>
                </a:solidFill>
                <a:latin typeface="Times New Roman" pitchFamily="18" charset="0"/>
                <a:cs typeface="Times New Roman" pitchFamily="18" charset="0"/>
              </a:rPr>
              <a:t>: </a:t>
            </a:r>
          </a:p>
          <a:p>
            <a:pPr lvl="1">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Arch </a:t>
            </a:r>
            <a:r>
              <a:rPr lang="en-IN" sz="2400" dirty="0">
                <a:solidFill>
                  <a:schemeClr val="tx1"/>
                </a:solidFill>
                <a:latin typeface="Times New Roman" pitchFamily="18" charset="0"/>
                <a:cs typeface="Times New Roman" pitchFamily="18" charset="0"/>
              </a:rPr>
              <a:t>length-tooth material </a:t>
            </a:r>
            <a:r>
              <a:rPr lang="en-IN" sz="2400" dirty="0" smtClean="0">
                <a:solidFill>
                  <a:schemeClr val="tx1"/>
                </a:solidFill>
                <a:latin typeface="Times New Roman" pitchFamily="18" charset="0"/>
                <a:cs typeface="Times New Roman" pitchFamily="18" charset="0"/>
              </a:rPr>
              <a:t>discrepancy</a:t>
            </a:r>
          </a:p>
          <a:p>
            <a:pPr lvl="1">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Correction of sagittal inter-arch relationship </a:t>
            </a:r>
          </a:p>
          <a:p>
            <a:pPr lvl="1">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Abnormal </a:t>
            </a:r>
            <a:r>
              <a:rPr lang="en-IN" sz="2400" dirty="0">
                <a:solidFill>
                  <a:schemeClr val="tx1"/>
                </a:solidFill>
                <a:latin typeface="Times New Roman" pitchFamily="18" charset="0"/>
                <a:cs typeface="Times New Roman" pitchFamily="18" charset="0"/>
              </a:rPr>
              <a:t>size and form of </a:t>
            </a:r>
            <a:r>
              <a:rPr lang="en-IN" sz="2400" dirty="0" smtClean="0">
                <a:solidFill>
                  <a:schemeClr val="tx1"/>
                </a:solidFill>
                <a:latin typeface="Times New Roman" pitchFamily="18" charset="0"/>
                <a:cs typeface="Times New Roman" pitchFamily="18" charset="0"/>
              </a:rPr>
              <a:t>teeth</a:t>
            </a:r>
          </a:p>
          <a:p>
            <a:pPr lvl="1">
              <a:lnSpc>
                <a:spcPct val="150000"/>
              </a:lnSpc>
              <a:buFont typeface="Wingdings" panose="05000000000000000000" pitchFamily="2" charset="2"/>
              <a:buChar char="Ø"/>
            </a:pPr>
            <a:r>
              <a:rPr lang="en-IN" sz="2400" dirty="0" smtClean="0">
                <a:solidFill>
                  <a:schemeClr val="tx1"/>
                </a:solidFill>
                <a:latin typeface="Times New Roman" pitchFamily="18" charset="0"/>
                <a:cs typeface="Times New Roman" pitchFamily="18" charset="0"/>
              </a:rPr>
              <a:t>Skeletal </a:t>
            </a:r>
            <a:r>
              <a:rPr lang="en-IN" sz="2400" dirty="0">
                <a:solidFill>
                  <a:schemeClr val="tx1"/>
                </a:solidFill>
                <a:latin typeface="Times New Roman" pitchFamily="18" charset="0"/>
                <a:cs typeface="Times New Roman" pitchFamily="18" charset="0"/>
              </a:rPr>
              <a:t>jaw malrelations</a:t>
            </a:r>
          </a:p>
          <a:p>
            <a:pPr>
              <a:buFont typeface="Wingdings" panose="05000000000000000000" pitchFamily="2" charset="2"/>
              <a:buChar char="Ø"/>
            </a:pP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86" y="404664"/>
            <a:ext cx="9928751" cy="1560716"/>
          </a:xfrm>
        </p:spPr>
        <p:txBody>
          <a:bodyPr>
            <a:normAutofit/>
          </a:bodyPr>
          <a:lstStyle/>
          <a:p>
            <a:pPr algn="ctr"/>
            <a:r>
              <a:rPr lang="en-IN" sz="3600" dirty="0" smtClean="0">
                <a:solidFill>
                  <a:schemeClr val="tx1"/>
                </a:solidFill>
              </a:rPr>
              <a:t>Arch Length-tooth Material Discrepancy</a:t>
            </a:r>
            <a:endParaRPr lang="en-US" sz="3600" dirty="0">
              <a:solidFill>
                <a:schemeClr val="tx1"/>
              </a:solidFill>
            </a:endParaRPr>
          </a:p>
        </p:txBody>
      </p:sp>
      <p:sp>
        <p:nvSpPr>
          <p:cNvPr id="3" name="Content Placeholder 2"/>
          <p:cNvSpPr>
            <a:spLocks noGrp="1"/>
          </p:cNvSpPr>
          <p:nvPr>
            <p:ph idx="1"/>
          </p:nvPr>
        </p:nvSpPr>
        <p:spPr>
          <a:xfrm>
            <a:off x="371421" y="2276872"/>
            <a:ext cx="11521280" cy="4195481"/>
          </a:xfrm>
        </p:spPr>
        <p:txBody>
          <a:bodyPr>
            <a:noAutofit/>
          </a:bodyPr>
          <a:lstStyle/>
          <a:p>
            <a:pPr algn="just">
              <a:lnSpc>
                <a:spcPct val="15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Ideally the arch length and tooth material should be in harmony with each other . </a:t>
            </a:r>
            <a:endParaRPr lang="en-IN" sz="2200" dirty="0" smtClean="0">
              <a:solidFill>
                <a:schemeClr val="tx1"/>
              </a:solidFill>
              <a:latin typeface="Times New Roman" pitchFamily="18" charset="0"/>
              <a:cs typeface="Times New Roman" pitchFamily="18" charset="0"/>
            </a:endParaRPr>
          </a:p>
          <a:p>
            <a:pPr algn="just">
              <a:lnSpc>
                <a:spcPct val="150000"/>
              </a:lnSpc>
              <a:buFont typeface="Wingdings" panose="05000000000000000000" pitchFamily="2" charset="2"/>
              <a:buChar char="Ø"/>
            </a:pPr>
            <a:r>
              <a:rPr lang="en-IN" sz="2200" dirty="0" smtClean="0">
                <a:solidFill>
                  <a:schemeClr val="tx1"/>
                </a:solidFill>
                <a:latin typeface="Times New Roman" pitchFamily="18" charset="0"/>
                <a:cs typeface="Times New Roman" pitchFamily="18" charset="0"/>
              </a:rPr>
              <a:t>The </a:t>
            </a:r>
            <a:r>
              <a:rPr lang="en-IN" sz="2200" dirty="0">
                <a:solidFill>
                  <a:schemeClr val="tx1"/>
                </a:solidFill>
                <a:latin typeface="Times New Roman" pitchFamily="18" charset="0"/>
                <a:cs typeface="Times New Roman" pitchFamily="18" charset="0"/>
              </a:rPr>
              <a:t>presence of tooth material in excess of the arch length can result in crowding of teeth or proclination of anterior</a:t>
            </a:r>
            <a:r>
              <a:rPr lang="en-IN" sz="22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It is not normally acceptable to increase </a:t>
            </a:r>
            <a:r>
              <a:rPr lang="en-US" sz="2200" dirty="0" smtClean="0">
                <a:solidFill>
                  <a:schemeClr val="tx1"/>
                </a:solidFill>
                <a:latin typeface="Times New Roman" panose="02020603050405020304" pitchFamily="18" charset="0"/>
                <a:cs typeface="Times New Roman" panose="02020603050405020304" pitchFamily="18" charset="0"/>
              </a:rPr>
              <a:t>the dental </a:t>
            </a:r>
            <a:r>
              <a:rPr lang="en-US" sz="2200" dirty="0">
                <a:solidFill>
                  <a:schemeClr val="tx1"/>
                </a:solidFill>
                <a:latin typeface="Times New Roman" panose="02020603050405020304" pitchFamily="18" charset="0"/>
                <a:cs typeface="Times New Roman" panose="02020603050405020304" pitchFamily="18" charset="0"/>
              </a:rPr>
              <a:t>arch size, because the increased dental arch</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dimension would not be tolerated by the </a:t>
            </a:r>
            <a:r>
              <a:rPr lang="en-US" sz="2200" dirty="0" smtClean="0">
                <a:solidFill>
                  <a:schemeClr val="tx1"/>
                </a:solidFill>
                <a:latin typeface="Times New Roman" panose="02020603050405020304" pitchFamily="18" charset="0"/>
                <a:cs typeface="Times New Roman" panose="02020603050405020304" pitchFamily="18" charset="0"/>
              </a:rPr>
              <a:t>oral musculature</a:t>
            </a:r>
            <a:r>
              <a:rPr lang="en-US" sz="2200" dirty="0">
                <a:solidFill>
                  <a:schemeClr val="tx1"/>
                </a:solidFill>
                <a:latin typeface="Times New Roman" panose="02020603050405020304" pitchFamily="18" charset="0"/>
                <a:cs typeface="Times New Roman" panose="02020603050405020304" pitchFamily="18" charset="0"/>
              </a:rPr>
              <a:t>. </a:t>
            </a:r>
            <a:r>
              <a:rPr lang="en-IN" sz="2200" dirty="0" smtClean="0">
                <a:solidFill>
                  <a:schemeClr val="tx1"/>
                </a:solidFill>
                <a:latin typeface="Times New Roman" pitchFamily="18" charset="0"/>
                <a:cs typeface="Times New Roman" pitchFamily="18" charset="0"/>
              </a:rPr>
              <a:t>Hence </a:t>
            </a:r>
            <a:r>
              <a:rPr lang="en-IN" sz="2200" dirty="0">
                <a:solidFill>
                  <a:schemeClr val="tx1"/>
                </a:solidFill>
                <a:latin typeface="Times New Roman" pitchFamily="18" charset="0"/>
                <a:cs typeface="Times New Roman" pitchFamily="18" charset="0"/>
              </a:rPr>
              <a:t>reduction of tooth material is the only alternative.</a:t>
            </a:r>
          </a:p>
          <a:p>
            <a:pPr algn="just">
              <a:lnSpc>
                <a:spcPct val="150000"/>
              </a:lnSpc>
              <a:buFont typeface="Wingdings" panose="05000000000000000000" pitchFamily="2" charset="2"/>
              <a:buChar char="Ø"/>
            </a:pPr>
            <a:r>
              <a:rPr lang="en-IN" sz="2200" dirty="0">
                <a:solidFill>
                  <a:schemeClr val="tx1"/>
                </a:solidFill>
                <a:latin typeface="Times New Roman" pitchFamily="18" charset="0"/>
                <a:cs typeface="Times New Roman" pitchFamily="18" charset="0"/>
              </a:rPr>
              <a:t> Extraction of one or more teeth is required in case of severe tooth material-arch length discrepancy</a:t>
            </a:r>
            <a:r>
              <a:rPr lang="en-IN" sz="2200" dirty="0">
                <a:solidFill>
                  <a:schemeClr val="tx1"/>
                </a:solidFill>
              </a:rPr>
              <a:t>. </a:t>
            </a:r>
            <a:endParaRPr lang="en-US" sz="2200" dirty="0">
              <a:solidFill>
                <a:schemeClr val="tx1"/>
              </a:solidFill>
            </a:endParaRPr>
          </a:p>
          <a:p>
            <a:pPr marL="0" indent="0" algn="just">
              <a:lnSpc>
                <a:spcPct val="150000"/>
              </a:lnSpc>
              <a:buNone/>
            </a:pP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n-IN" sz="2200" dirty="0" smtClean="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113" y="2636912"/>
            <a:ext cx="11152887" cy="3651504"/>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Guidelines for extraction in class I </a:t>
            </a:r>
            <a:r>
              <a:rPr lang="en-US" sz="2400" dirty="0" smtClean="0">
                <a:solidFill>
                  <a:schemeClr val="tx1"/>
                </a:solidFill>
                <a:latin typeface="Times New Roman" panose="02020603050405020304" pitchFamily="18" charset="0"/>
                <a:cs typeface="Times New Roman" panose="02020603050405020304" pitchFamily="18" charset="0"/>
              </a:rPr>
              <a:t>crowding/ protrusion</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Less than 4 mm arch length </a:t>
            </a:r>
            <a:r>
              <a:rPr lang="en-US" sz="2400" dirty="0" smtClean="0">
                <a:solidFill>
                  <a:schemeClr val="tx1"/>
                </a:solidFill>
                <a:latin typeface="Times New Roman" panose="02020603050405020304" pitchFamily="18" charset="0"/>
                <a:cs typeface="Times New Roman" panose="02020603050405020304" pitchFamily="18" charset="0"/>
              </a:rPr>
              <a:t>discrepancy— extraction </a:t>
            </a:r>
            <a:r>
              <a:rPr lang="en-US" sz="2400" dirty="0">
                <a:solidFill>
                  <a:schemeClr val="tx1"/>
                </a:solidFill>
                <a:latin typeface="Times New Roman" panose="02020603050405020304" pitchFamily="18" charset="0"/>
                <a:cs typeface="Times New Roman" panose="02020603050405020304" pitchFamily="18" charset="0"/>
              </a:rPr>
              <a:t>rarely indicated.</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5-9 mm arch length </a:t>
            </a:r>
            <a:r>
              <a:rPr lang="en-US" sz="2400" dirty="0" smtClean="0">
                <a:solidFill>
                  <a:schemeClr val="tx1"/>
                </a:solidFill>
                <a:latin typeface="Times New Roman" panose="02020603050405020304" pitchFamily="18" charset="0"/>
                <a:cs typeface="Times New Roman" panose="02020603050405020304" pitchFamily="18" charset="0"/>
              </a:rPr>
              <a:t>discrepancy—non-extraction or </a:t>
            </a:r>
            <a:r>
              <a:rPr lang="en-US" sz="2400" dirty="0">
                <a:solidFill>
                  <a:schemeClr val="tx1"/>
                </a:solidFill>
                <a:latin typeface="Times New Roman" panose="02020603050405020304" pitchFamily="18" charset="0"/>
                <a:cs typeface="Times New Roman" panose="02020603050405020304" pitchFamily="18" charset="0"/>
              </a:rPr>
              <a:t>extraction possible;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10 mm or more arch length </a:t>
            </a:r>
            <a:r>
              <a:rPr lang="en-US" sz="2400" dirty="0" smtClean="0">
                <a:solidFill>
                  <a:schemeClr val="tx1"/>
                </a:solidFill>
                <a:latin typeface="Times New Roman" panose="02020603050405020304" pitchFamily="18" charset="0"/>
                <a:cs typeface="Times New Roman" panose="02020603050405020304" pitchFamily="18" charset="0"/>
              </a:rPr>
              <a:t>discrepancy— extraction </a:t>
            </a:r>
            <a:r>
              <a:rPr lang="en-US" sz="2400" dirty="0">
                <a:solidFill>
                  <a:schemeClr val="tx1"/>
                </a:solidFill>
                <a:latin typeface="Times New Roman" panose="02020603050405020304" pitchFamily="18" charset="0"/>
                <a:cs typeface="Times New Roman" panose="02020603050405020304" pitchFamily="18" charset="0"/>
              </a:rPr>
              <a:t>almost always required.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538" y="404664"/>
            <a:ext cx="8479778" cy="1368152"/>
          </a:xfrm>
        </p:spPr>
        <p:txBody>
          <a:bodyPr>
            <a:normAutofit/>
          </a:bodyPr>
          <a:lstStyle/>
          <a:p>
            <a:pPr algn="ctr"/>
            <a:r>
              <a:rPr lang="en-IN" sz="3600" dirty="0" smtClean="0">
                <a:solidFill>
                  <a:schemeClr val="tx1"/>
                </a:solidFill>
                <a:cs typeface="Times New Roman" panose="02020603050405020304" pitchFamily="18" charset="0"/>
              </a:rPr>
              <a:t>Correction of sagittal inter-arch relationship </a:t>
            </a:r>
            <a:endParaRPr lang="en-US" sz="3600" dirty="0">
              <a:solidFill>
                <a:schemeClr val="tx1"/>
              </a:solidFill>
              <a:cs typeface="Times New Roman" panose="02020603050405020304" pitchFamily="18" charset="0"/>
            </a:endParaRPr>
          </a:p>
        </p:txBody>
      </p:sp>
      <p:sp>
        <p:nvSpPr>
          <p:cNvPr id="3" name="Content Placeholder 2"/>
          <p:cNvSpPr>
            <a:spLocks noGrp="1"/>
          </p:cNvSpPr>
          <p:nvPr>
            <p:ph idx="1"/>
          </p:nvPr>
        </p:nvSpPr>
        <p:spPr>
          <a:xfrm>
            <a:off x="695400" y="2132856"/>
            <a:ext cx="10945216" cy="5229199"/>
          </a:xfrm>
        </p:spPr>
        <p:txBody>
          <a:bodyPr>
            <a:noAutofit/>
          </a:bodyPr>
          <a:lstStyle/>
          <a:p>
            <a:pPr algn="just">
              <a:lnSpc>
                <a:spcPct val="150000"/>
              </a:lnSpc>
              <a:buFont typeface="Wingdings" panose="05000000000000000000" pitchFamily="2" charset="2"/>
              <a:buChar char="v"/>
            </a:pPr>
            <a:r>
              <a:rPr lang="en-IN" sz="2400" dirty="0" smtClean="0">
                <a:solidFill>
                  <a:schemeClr val="tx1"/>
                </a:solidFill>
                <a:latin typeface="Times New Roman" pitchFamily="18" charset="0"/>
                <a:cs typeface="Times New Roman" pitchFamily="18" charset="0"/>
              </a:rPr>
              <a:t> Sagittal </a:t>
            </a:r>
            <a:r>
              <a:rPr lang="en-IN" sz="2400" dirty="0">
                <a:solidFill>
                  <a:schemeClr val="tx1"/>
                </a:solidFill>
                <a:latin typeface="Times New Roman" pitchFamily="18" charset="0"/>
                <a:cs typeface="Times New Roman" pitchFamily="18" charset="0"/>
              </a:rPr>
              <a:t>malrelation such as class II or class III malocclusion may require extraction of teeth to achieve normal sagittal inter-arch relation.</a:t>
            </a:r>
          </a:p>
          <a:p>
            <a:pPr algn="just">
              <a:lnSpc>
                <a:spcPct val="150000"/>
              </a:lnSpc>
              <a:buFont typeface="Wingdings" panose="05000000000000000000" pitchFamily="2" charset="2"/>
              <a:buChar char="v"/>
            </a:pPr>
            <a:r>
              <a:rPr lang="en-IN" sz="2400" dirty="0">
                <a:solidFill>
                  <a:schemeClr val="tx1"/>
                </a:solidFill>
                <a:latin typeface="Times New Roman" pitchFamily="18" charset="0"/>
                <a:cs typeface="Times New Roman" pitchFamily="18" charset="0"/>
              </a:rPr>
              <a:t>The extraction of teeth in such cases helps in establishing normal incisor and molar relationship.</a:t>
            </a:r>
          </a:p>
          <a:p>
            <a:pPr algn="just">
              <a:lnSpc>
                <a:spcPct val="150000"/>
              </a:lnSpc>
              <a:buFont typeface="Wingdings" panose="05000000000000000000" pitchFamily="2" charset="2"/>
              <a:buChar char="v"/>
            </a:pPr>
            <a:r>
              <a:rPr lang="en-IN" sz="2400" dirty="0">
                <a:solidFill>
                  <a:schemeClr val="tx1"/>
                </a:solidFill>
                <a:latin typeface="Times New Roman" pitchFamily="18" charset="0"/>
                <a:cs typeface="Times New Roman" pitchFamily="18" charset="0"/>
              </a:rPr>
              <a:t>E</a:t>
            </a:r>
            <a:r>
              <a:rPr lang="en-IN" sz="2400" dirty="0" smtClean="0">
                <a:solidFill>
                  <a:schemeClr val="tx1"/>
                </a:solidFill>
                <a:latin typeface="Times New Roman" pitchFamily="18" charset="0"/>
                <a:cs typeface="Times New Roman" pitchFamily="18" charset="0"/>
              </a:rPr>
              <a:t>xtraction </a:t>
            </a:r>
            <a:r>
              <a:rPr lang="en-IN" sz="2400" dirty="0">
                <a:solidFill>
                  <a:schemeClr val="tx1"/>
                </a:solidFill>
                <a:latin typeface="Times New Roman" pitchFamily="18" charset="0"/>
                <a:cs typeface="Times New Roman" pitchFamily="18" charset="0"/>
              </a:rPr>
              <a:t>of teeth impairs the forward development of the dental arches and the alveolar process</a:t>
            </a:r>
            <a:r>
              <a:rPr lang="en-IN" sz="2400" dirty="0" smtClean="0">
                <a:solidFill>
                  <a:schemeClr val="tx1"/>
                </a:solidFill>
                <a:latin typeface="Times New Roman" pitchFamily="18" charset="0"/>
                <a:cs typeface="Times New Roman" pitchFamily="18" charset="0"/>
              </a:rPr>
              <a:t>.</a:t>
            </a:r>
            <a:r>
              <a:rPr lang="en-IN" sz="2400" dirty="0">
                <a:solidFill>
                  <a:schemeClr val="tx1"/>
                </a:solidFill>
                <a:latin typeface="Times New Roman" pitchFamily="18" charset="0"/>
                <a:cs typeface="Times New Roman" pitchFamily="18" charset="0"/>
              </a:rPr>
              <a:t> Thus extraction of certain teeth in Angle’s class II and class III malocclusion improves the sagittal relationship not only  by tooth movement but also by selective forward growth impairment.</a:t>
            </a:r>
            <a:endParaRPr lang="en-US" sz="2400" dirty="0">
              <a:solidFill>
                <a:schemeClr val="tx1"/>
              </a:solidFill>
              <a:latin typeface="Times New Roman" pitchFamily="18" charset="0"/>
              <a:cs typeface="Times New Roman" pitchFamily="18" charset="0"/>
            </a:endParaRPr>
          </a:p>
          <a:p>
            <a:pPr algn="just">
              <a:lnSpc>
                <a:spcPct val="150000"/>
              </a:lnSpc>
              <a:buFont typeface="Wingdings" panose="05000000000000000000" pitchFamily="2" charset="2"/>
              <a:buChar char="v"/>
            </a:pPr>
            <a:endParaRPr lang="en-IN"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1554</TotalTime>
  <Words>2235</Words>
  <Application>Microsoft Office PowerPoint</Application>
  <PresentationFormat>Widescreen</PresentationFormat>
  <Paragraphs>179</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Algerian</vt:lpstr>
      <vt:lpstr>Book Antiqua</vt:lpstr>
      <vt:lpstr>Calibri</vt:lpstr>
      <vt:lpstr>Century Schoolbook</vt:lpstr>
      <vt:lpstr>Corbel</vt:lpstr>
      <vt:lpstr>Sanskrit Text</vt:lpstr>
      <vt:lpstr>Times New Roman</vt:lpstr>
      <vt:lpstr>Wingdings</vt:lpstr>
      <vt:lpstr>Feathered</vt:lpstr>
      <vt:lpstr>PowerPoint Presentation</vt:lpstr>
      <vt:lpstr>Specific learning Objectives </vt:lpstr>
      <vt:lpstr>CONTENTS</vt:lpstr>
      <vt:lpstr>Introduction</vt:lpstr>
      <vt:lpstr>Historical Background</vt:lpstr>
      <vt:lpstr>Need For Extraction</vt:lpstr>
      <vt:lpstr>Arch Length-tooth Material Discrepancy</vt:lpstr>
      <vt:lpstr>PowerPoint Presentation</vt:lpstr>
      <vt:lpstr>Correction of sagittal inter-arch relationship </vt:lpstr>
      <vt:lpstr>PowerPoint Presentation</vt:lpstr>
      <vt:lpstr>PowerPoint Presentation</vt:lpstr>
      <vt:lpstr>Abnormal size and form of teeth</vt:lpstr>
      <vt:lpstr>      Skeletal jaw relation</vt:lpstr>
      <vt:lpstr>  Extraction Of Upper Incisors</vt:lpstr>
      <vt:lpstr>PowerPoint Presentation</vt:lpstr>
      <vt:lpstr>Extraction Of Lower Incisors</vt:lpstr>
      <vt:lpstr>PowerPoint Presentation</vt:lpstr>
      <vt:lpstr>PowerPoint Presentation</vt:lpstr>
      <vt:lpstr>Extraction  Of  Canines</vt:lpstr>
      <vt:lpstr>PowerPoint Presentation</vt:lpstr>
      <vt:lpstr>  Extraction Of 1st Premolars</vt:lpstr>
      <vt:lpstr>PowerPoint Presentation</vt:lpstr>
      <vt:lpstr>PowerPoint Presentation</vt:lpstr>
      <vt:lpstr>PowerPoint Presentation</vt:lpstr>
      <vt:lpstr>  Extraction Of 1st Molars</vt:lpstr>
      <vt:lpstr>PowerPoint Presentation</vt:lpstr>
      <vt:lpstr>PowerPoint Presentation</vt:lpstr>
      <vt:lpstr>  Extraction Of 2nd Molars</vt:lpstr>
      <vt:lpstr>PowerPoint Presentation</vt:lpstr>
      <vt:lpstr>PowerPoint Presentation</vt:lpstr>
      <vt:lpstr>  Extraction Of 3rd Molars</vt:lpstr>
      <vt:lpstr>  Wilkinson’s Extraction</vt:lpstr>
      <vt:lpstr>PowerPoint Presentation</vt:lpstr>
      <vt:lpstr>Balancing Extraction</vt:lpstr>
      <vt:lpstr>Compensating Extraction</vt:lpstr>
      <vt:lpstr>SUMMARY</vt:lpstr>
      <vt:lpstr>REFERENCES</vt:lpstr>
      <vt:lpstr>Question &amp; Answer Session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EXTRACTIONS</dc:title>
  <dc:creator>HP</dc:creator>
  <cp:lastModifiedBy>Gaurav Agrawal</cp:lastModifiedBy>
  <cp:revision>171</cp:revision>
  <dcterms:created xsi:type="dcterms:W3CDTF">2019-12-13T17:25:33Z</dcterms:created>
  <dcterms:modified xsi:type="dcterms:W3CDTF">2022-08-28T14:54:34Z</dcterms:modified>
</cp:coreProperties>
</file>